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0" r:id="rId6"/>
    <p:sldId id="265" r:id="rId7"/>
    <p:sldId id="269" r:id="rId8"/>
    <p:sldId id="270" r:id="rId9"/>
    <p:sldId id="271" r:id="rId10"/>
    <p:sldId id="272" r:id="rId11"/>
    <p:sldId id="273" r:id="rId12"/>
    <p:sldId id="274" r:id="rId13"/>
    <p:sldId id="275" r:id="rId14"/>
    <p:sldId id="276"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A9DB"/>
    <a:srgbClr val="003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2" autoAdjust="0"/>
    <p:restoredTop sz="94694"/>
  </p:normalViewPr>
  <p:slideViewPr>
    <p:cSldViewPr snapToGrid="0">
      <p:cViewPr varScale="1">
        <p:scale>
          <a:sx n="111" d="100"/>
          <a:sy n="111" d="100"/>
        </p:scale>
        <p:origin x="240"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D0956-68C3-46B2-8955-E7FEB1A52E0A}" type="datetimeFigureOut">
              <a:rPr lang="en-US" smtClean="0"/>
              <a:t>5/31/25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84047-BE0B-449E-A805-68DF366D9D87}" type="slidenum">
              <a:rPr lang="en-US" smtClean="0"/>
              <a:t>‹#›</a:t>
            </a:fld>
            <a:endParaRPr lang="en-US"/>
          </a:p>
        </p:txBody>
      </p:sp>
    </p:spTree>
    <p:extLst>
      <p:ext uri="{BB962C8B-B14F-4D97-AF65-F5344CB8AC3E}">
        <p14:creationId xmlns:p14="http://schemas.microsoft.com/office/powerpoint/2010/main" val="18160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EB0D22-5836-450E-AE6C-9A75E70A1EBA}" type="datetimeFigureOut">
              <a:rPr lang="en-US" smtClean="0"/>
              <a:t>5/31/25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7771-8E29-4F83-9BD8-40818783843F}" type="slidenum">
              <a:rPr lang="en-US" smtClean="0"/>
              <a:t>‹#›</a:t>
            </a:fld>
            <a:endParaRPr lang="en-US"/>
          </a:p>
        </p:txBody>
      </p:sp>
    </p:spTree>
    <p:extLst>
      <p:ext uri="{BB962C8B-B14F-4D97-AF65-F5344CB8AC3E}">
        <p14:creationId xmlns:p14="http://schemas.microsoft.com/office/powerpoint/2010/main" val="256077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3771" y="1943818"/>
            <a:ext cx="4976553" cy="2822145"/>
          </a:xfrm>
          <a:prstGeom prst="rect">
            <a:avLst/>
          </a:prstGeom>
        </p:spPr>
        <p:txBody>
          <a:bodyPr anchor="ctr">
            <a:normAutofit/>
          </a:bodyPr>
          <a:lstStyle>
            <a:lvl1pPr algn="ctr">
              <a:defRPr sz="2400" b="1">
                <a:solidFill>
                  <a:schemeClr val="bg1"/>
                </a:solidFill>
                <a:latin typeface="Montserrat" panose="00000500000000000000" pitchFamily="2" charset="0"/>
              </a:defRPr>
            </a:lvl1pPr>
          </a:lstStyle>
          <a:p>
            <a:r>
              <a:rPr lang="en-US" dirty="0"/>
              <a:t>Click to edit Master title style</a:t>
            </a:r>
          </a:p>
        </p:txBody>
      </p:sp>
      <p:sp>
        <p:nvSpPr>
          <p:cNvPr id="15" name="Text Placeholder 14">
            <a:extLst>
              <a:ext uri="{FF2B5EF4-FFF2-40B4-BE49-F238E27FC236}">
                <a16:creationId xmlns:a16="http://schemas.microsoft.com/office/drawing/2014/main" id="{64E06BD2-6B0F-AB4E-EB58-74FD250EDACF}"/>
              </a:ext>
            </a:extLst>
          </p:cNvPr>
          <p:cNvSpPr>
            <a:spLocks noGrp="1"/>
          </p:cNvSpPr>
          <p:nvPr>
            <p:ph type="body" sz="quarter" idx="10"/>
          </p:nvPr>
        </p:nvSpPr>
        <p:spPr>
          <a:xfrm>
            <a:off x="6851665" y="1496209"/>
            <a:ext cx="4726565" cy="3717364"/>
          </a:xfrm>
          <a:prstGeom prst="rect">
            <a:avLst/>
          </a:prstGeom>
        </p:spPr>
        <p:txBody>
          <a:bodyPr anchor="ctr"/>
          <a:lstStyle>
            <a:lvl1pPr marL="0" indent="0">
              <a:buNone/>
              <a:defRPr sz="2133">
                <a:solidFill>
                  <a:schemeClr val="tx1">
                    <a:lumMod val="75000"/>
                    <a:lumOff val="25000"/>
                  </a:schemeClr>
                </a:solidFill>
                <a:latin typeface="Montserrat" pitchFamily="2" charset="77"/>
              </a:defRPr>
            </a:lvl1pPr>
            <a:lvl2pPr marL="304815" indent="0">
              <a:buNone/>
              <a:defRPr sz="2667"/>
            </a:lvl2pPr>
            <a:lvl3pPr marL="609630" indent="0">
              <a:buNone/>
              <a:defRPr sz="2400"/>
            </a:lvl3pPr>
            <a:lvl4pPr marL="914446" indent="0">
              <a:buNone/>
              <a:defRPr sz="2133"/>
            </a:lvl4pPr>
            <a:lvl5pPr marL="1219261" indent="0">
              <a:buNone/>
              <a:defRPr sz="2133"/>
            </a:lvl5pPr>
          </a:lstStyle>
          <a:p>
            <a:pPr lvl="0"/>
            <a:r>
              <a:rPr lang="en-US" dirty="0"/>
              <a:t>Click to edit Master text styles</a:t>
            </a:r>
          </a:p>
        </p:txBody>
      </p:sp>
      <p:sp>
        <p:nvSpPr>
          <p:cNvPr id="16" name="Rectangle 15">
            <a:extLst>
              <a:ext uri="{FF2B5EF4-FFF2-40B4-BE49-F238E27FC236}">
                <a16:creationId xmlns:a16="http://schemas.microsoft.com/office/drawing/2014/main" id="{D44BF32A-8664-E67C-1297-F6F0182DC693}"/>
              </a:ext>
            </a:extLst>
          </p:cNvPr>
          <p:cNvSpPr/>
          <p:nvPr userDrawn="1"/>
        </p:nvSpPr>
        <p:spPr>
          <a:xfrm flipV="1">
            <a:off x="1831154" y="1064790"/>
            <a:ext cx="2541787" cy="55873"/>
          </a:xfrm>
          <a:prstGeom prst="rect">
            <a:avLst/>
          </a:prstGeom>
          <a:solidFill>
            <a:srgbClr val="89A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Rectangle 2">
            <a:extLst>
              <a:ext uri="{FF2B5EF4-FFF2-40B4-BE49-F238E27FC236}">
                <a16:creationId xmlns:a16="http://schemas.microsoft.com/office/drawing/2014/main" id="{33287DD9-09AA-ADB1-488E-122772FF135F}"/>
              </a:ext>
            </a:extLst>
          </p:cNvPr>
          <p:cNvSpPr/>
          <p:nvPr userDrawn="1"/>
        </p:nvSpPr>
        <p:spPr>
          <a:xfrm flipV="1">
            <a:off x="1831154" y="5778100"/>
            <a:ext cx="2541787" cy="55873"/>
          </a:xfrm>
          <a:prstGeom prst="rect">
            <a:avLst/>
          </a:prstGeom>
          <a:solidFill>
            <a:srgbClr val="89A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Picture 4" descr="A blue and black logo&#10;&#10;AI-generated content may be incorrect.">
            <a:extLst>
              <a:ext uri="{FF2B5EF4-FFF2-40B4-BE49-F238E27FC236}">
                <a16:creationId xmlns:a16="http://schemas.microsoft.com/office/drawing/2014/main" id="{3687A046-4083-49C7-3749-5850EB62DC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0446" y="6162903"/>
            <a:ext cx="1641779" cy="473055"/>
          </a:xfrm>
          <a:prstGeom prst="rect">
            <a:avLst/>
          </a:prstGeom>
        </p:spPr>
      </p:pic>
    </p:spTree>
    <p:extLst>
      <p:ext uri="{BB962C8B-B14F-4D97-AF65-F5344CB8AC3E}">
        <p14:creationId xmlns:p14="http://schemas.microsoft.com/office/powerpoint/2010/main" val="273694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bg>
      <p:bgPr>
        <a:blipFill>
          <a:blip r:embed="rId2"/>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8CE0C5-C67E-CD3A-960A-E538872DFAE2}"/>
              </a:ext>
            </a:extLst>
          </p:cNvPr>
          <p:cNvSpPr>
            <a:spLocks noGrp="1"/>
          </p:cNvSpPr>
          <p:nvPr>
            <p:ph type="ctrTitle"/>
          </p:nvPr>
        </p:nvSpPr>
        <p:spPr>
          <a:xfrm>
            <a:off x="6640498" y="1943818"/>
            <a:ext cx="4976553" cy="2822145"/>
          </a:xfrm>
          <a:prstGeom prst="rect">
            <a:avLst/>
          </a:prstGeom>
        </p:spPr>
        <p:txBody>
          <a:bodyPr anchor="ctr">
            <a:normAutofit/>
          </a:bodyPr>
          <a:lstStyle>
            <a:lvl1pPr algn="ctr">
              <a:defRPr sz="2400" b="1">
                <a:solidFill>
                  <a:schemeClr val="bg1"/>
                </a:solidFill>
                <a:latin typeface="Montserrat" panose="00000500000000000000" pitchFamily="2" charset="0"/>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98897D9C-9D1E-67A4-DBDC-FC848C40030C}"/>
              </a:ext>
            </a:extLst>
          </p:cNvPr>
          <p:cNvSpPr/>
          <p:nvPr userDrawn="1"/>
        </p:nvSpPr>
        <p:spPr>
          <a:xfrm flipV="1">
            <a:off x="7857881" y="1064790"/>
            <a:ext cx="2541787" cy="55873"/>
          </a:xfrm>
          <a:prstGeom prst="rect">
            <a:avLst/>
          </a:prstGeom>
          <a:solidFill>
            <a:srgbClr val="89A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Rectangle 9">
            <a:extLst>
              <a:ext uri="{FF2B5EF4-FFF2-40B4-BE49-F238E27FC236}">
                <a16:creationId xmlns:a16="http://schemas.microsoft.com/office/drawing/2014/main" id="{D9C8A2BB-20A1-C577-CB78-3224C79CC8A2}"/>
              </a:ext>
            </a:extLst>
          </p:cNvPr>
          <p:cNvSpPr/>
          <p:nvPr userDrawn="1"/>
        </p:nvSpPr>
        <p:spPr>
          <a:xfrm flipV="1">
            <a:off x="7857881" y="5778100"/>
            <a:ext cx="2541787" cy="55873"/>
          </a:xfrm>
          <a:prstGeom prst="rect">
            <a:avLst/>
          </a:prstGeom>
          <a:solidFill>
            <a:srgbClr val="89A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 Placeholder 14">
            <a:extLst>
              <a:ext uri="{FF2B5EF4-FFF2-40B4-BE49-F238E27FC236}">
                <a16:creationId xmlns:a16="http://schemas.microsoft.com/office/drawing/2014/main" id="{64A181A8-E714-1D12-46CA-1A977FC76F8E}"/>
              </a:ext>
            </a:extLst>
          </p:cNvPr>
          <p:cNvSpPr>
            <a:spLocks noGrp="1"/>
          </p:cNvSpPr>
          <p:nvPr>
            <p:ph type="body" sz="quarter" idx="10"/>
          </p:nvPr>
        </p:nvSpPr>
        <p:spPr>
          <a:xfrm>
            <a:off x="602659" y="1496209"/>
            <a:ext cx="4726565" cy="3717364"/>
          </a:xfrm>
          <a:prstGeom prst="rect">
            <a:avLst/>
          </a:prstGeom>
        </p:spPr>
        <p:txBody>
          <a:bodyPr anchor="ctr"/>
          <a:lstStyle>
            <a:lvl1pPr marL="0" indent="0">
              <a:buNone/>
              <a:defRPr sz="2133">
                <a:solidFill>
                  <a:schemeClr val="tx1">
                    <a:lumMod val="75000"/>
                    <a:lumOff val="25000"/>
                  </a:schemeClr>
                </a:solidFill>
                <a:latin typeface="Montserrat" pitchFamily="2" charset="77"/>
              </a:defRPr>
            </a:lvl1pPr>
            <a:lvl2pPr marL="304815" indent="0">
              <a:buNone/>
              <a:defRPr sz="2667"/>
            </a:lvl2pPr>
            <a:lvl3pPr marL="609630" indent="0">
              <a:buNone/>
              <a:defRPr sz="2400"/>
            </a:lvl3pPr>
            <a:lvl4pPr marL="914446" indent="0">
              <a:buNone/>
              <a:defRPr sz="2133"/>
            </a:lvl4pPr>
            <a:lvl5pPr marL="1219261" indent="0">
              <a:buNone/>
              <a:defRPr sz="2133"/>
            </a:lvl5pPr>
          </a:lstStyle>
          <a:p>
            <a:pPr lvl="0"/>
            <a:r>
              <a:rPr lang="en-US" dirty="0"/>
              <a:t>Click to edit Master text styles</a:t>
            </a:r>
          </a:p>
        </p:txBody>
      </p:sp>
      <p:pic>
        <p:nvPicPr>
          <p:cNvPr id="2" name="Picture 1" descr="A blue and black logo&#10;&#10;AI-generated content may be incorrect.">
            <a:extLst>
              <a:ext uri="{FF2B5EF4-FFF2-40B4-BE49-F238E27FC236}">
                <a16:creationId xmlns:a16="http://schemas.microsoft.com/office/drawing/2014/main" id="{6DB07E2C-8F53-1257-F437-52BD81E23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943" y="6162903"/>
            <a:ext cx="1641779" cy="473055"/>
          </a:xfrm>
          <a:prstGeom prst="rect">
            <a:avLst/>
          </a:prstGeom>
        </p:spPr>
      </p:pic>
    </p:spTree>
    <p:extLst>
      <p:ext uri="{BB962C8B-B14F-4D97-AF65-F5344CB8AC3E}">
        <p14:creationId xmlns:p14="http://schemas.microsoft.com/office/powerpoint/2010/main" val="241414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C2E5E6D-963C-BCAC-8779-64135680BE13}"/>
              </a:ext>
            </a:extLst>
          </p:cNvPr>
          <p:cNvSpPr>
            <a:spLocks noGrp="1"/>
          </p:cNvSpPr>
          <p:nvPr>
            <p:ph type="pic" sz="quarter" idx="11"/>
          </p:nvPr>
        </p:nvSpPr>
        <p:spPr>
          <a:xfrm>
            <a:off x="7183717" y="0"/>
            <a:ext cx="5008283" cy="6858000"/>
          </a:xfrm>
          <a:prstGeom prst="rect">
            <a:avLst/>
          </a:prstGeom>
        </p:spPr>
        <p:txBody>
          <a:bodyPr/>
          <a:lstStyle/>
          <a:p>
            <a:r>
              <a:rPr lang="en-US"/>
              <a:t>Click icon to add picture</a:t>
            </a:r>
          </a:p>
        </p:txBody>
      </p:sp>
      <p:sp>
        <p:nvSpPr>
          <p:cNvPr id="2" name="Title 1"/>
          <p:cNvSpPr>
            <a:spLocks noGrp="1"/>
          </p:cNvSpPr>
          <p:nvPr>
            <p:ph type="ctrTitle"/>
          </p:nvPr>
        </p:nvSpPr>
        <p:spPr>
          <a:xfrm>
            <a:off x="457200" y="512500"/>
            <a:ext cx="5531224" cy="1287271"/>
          </a:xfrm>
          <a:prstGeom prst="rect">
            <a:avLst/>
          </a:prstGeom>
        </p:spPr>
        <p:txBody>
          <a:bodyPr>
            <a:normAutofit/>
          </a:bodyPr>
          <a:lstStyle>
            <a:lvl1pPr algn="l">
              <a:defRPr sz="3200" b="1">
                <a:solidFill>
                  <a:srgbClr val="013264"/>
                </a:solidFill>
                <a:latin typeface="Montserrat" panose="00000500000000000000" pitchFamily="2" charset="0"/>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64E06BD2-6B0F-AB4E-EB58-74FD250EDACF}"/>
              </a:ext>
            </a:extLst>
          </p:cNvPr>
          <p:cNvSpPr>
            <a:spLocks noGrp="1"/>
          </p:cNvSpPr>
          <p:nvPr>
            <p:ph type="body" sz="quarter" idx="10"/>
          </p:nvPr>
        </p:nvSpPr>
        <p:spPr>
          <a:xfrm>
            <a:off x="457200" y="2167543"/>
            <a:ext cx="5531224" cy="4342973"/>
          </a:xfrm>
          <a:prstGeom prst="rect">
            <a:avLst/>
          </a:prstGeom>
        </p:spPr>
        <p:txBody>
          <a:bodyPr>
            <a:normAutofit/>
          </a:bodyPr>
          <a:lstStyle>
            <a:lvl1pPr>
              <a:defRPr sz="2400">
                <a:solidFill>
                  <a:schemeClr val="tx1">
                    <a:lumMod val="75000"/>
                    <a:lumOff val="25000"/>
                  </a:schemeClr>
                </a:solidFill>
                <a:latin typeface="Montserrat" pitchFamily="2" charset="77"/>
              </a:defRPr>
            </a:lvl1pPr>
            <a:lvl2pPr>
              <a:defRPr sz="2000">
                <a:solidFill>
                  <a:schemeClr val="tx1">
                    <a:lumMod val="75000"/>
                    <a:lumOff val="25000"/>
                  </a:schemeClr>
                </a:solidFill>
                <a:latin typeface="Montserrat" pitchFamily="2" charset="77"/>
              </a:defRPr>
            </a:lvl2pPr>
            <a:lvl3pPr>
              <a:defRPr sz="2000">
                <a:solidFill>
                  <a:schemeClr val="tx1">
                    <a:lumMod val="75000"/>
                    <a:lumOff val="25000"/>
                  </a:schemeClr>
                </a:solidFill>
                <a:latin typeface="Montserrat" pitchFamily="2" charset="77"/>
              </a:defRPr>
            </a:lvl3pPr>
            <a:lvl4pPr>
              <a:defRPr sz="1800">
                <a:solidFill>
                  <a:schemeClr val="tx1">
                    <a:lumMod val="75000"/>
                    <a:lumOff val="25000"/>
                  </a:schemeClr>
                </a:solidFill>
                <a:latin typeface="Montserrat" pitchFamily="2" charset="77"/>
              </a:defRPr>
            </a:lvl4pPr>
            <a:lvl5pPr>
              <a:defRPr sz="1800">
                <a:solidFill>
                  <a:schemeClr val="tx1">
                    <a:lumMod val="75000"/>
                    <a:lumOff val="25000"/>
                  </a:schemeClr>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D44BF32A-8664-E67C-1297-F6F0182DC693}"/>
              </a:ext>
            </a:extLst>
          </p:cNvPr>
          <p:cNvSpPr/>
          <p:nvPr userDrawn="1"/>
        </p:nvSpPr>
        <p:spPr>
          <a:xfrm>
            <a:off x="541506" y="1627963"/>
            <a:ext cx="904299" cy="55384"/>
          </a:xfrm>
          <a:prstGeom prst="rect">
            <a:avLst/>
          </a:prstGeom>
          <a:solidFill>
            <a:srgbClr val="89A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1438153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2500"/>
            <a:ext cx="10408024" cy="791865"/>
          </a:xfrm>
          <a:prstGeom prst="rect">
            <a:avLst/>
          </a:prstGeom>
        </p:spPr>
        <p:txBody>
          <a:bodyPr>
            <a:normAutofit/>
          </a:bodyPr>
          <a:lstStyle>
            <a:lvl1pPr algn="l">
              <a:defRPr sz="3200" b="1">
                <a:solidFill>
                  <a:srgbClr val="013264"/>
                </a:solidFill>
                <a:latin typeface="Montserrat" panose="00000500000000000000" pitchFamily="2" charset="0"/>
              </a:defRPr>
            </a:lvl1pPr>
          </a:lstStyle>
          <a:p>
            <a:r>
              <a:rPr lang="en-US" dirty="0"/>
              <a:t>Click to edit Master title style</a:t>
            </a:r>
          </a:p>
        </p:txBody>
      </p:sp>
      <p:sp>
        <p:nvSpPr>
          <p:cNvPr id="15" name="Text Placeholder 14">
            <a:extLst>
              <a:ext uri="{FF2B5EF4-FFF2-40B4-BE49-F238E27FC236}">
                <a16:creationId xmlns:a16="http://schemas.microsoft.com/office/drawing/2014/main" id="{64E06BD2-6B0F-AB4E-EB58-74FD250EDACF}"/>
              </a:ext>
            </a:extLst>
          </p:cNvPr>
          <p:cNvSpPr>
            <a:spLocks noGrp="1"/>
          </p:cNvSpPr>
          <p:nvPr>
            <p:ph type="body" sz="quarter" idx="10"/>
          </p:nvPr>
        </p:nvSpPr>
        <p:spPr>
          <a:xfrm>
            <a:off x="457200" y="1607672"/>
            <a:ext cx="4904210" cy="4347882"/>
          </a:xfrm>
          <a:prstGeom prst="rect">
            <a:avLst/>
          </a:prstGeom>
        </p:spPr>
        <p:txBody>
          <a:bodyPr>
            <a:normAutofit/>
          </a:bodyPr>
          <a:lstStyle>
            <a:lvl1pPr>
              <a:defRPr sz="2400">
                <a:solidFill>
                  <a:schemeClr val="tx1">
                    <a:lumMod val="75000"/>
                    <a:lumOff val="25000"/>
                  </a:schemeClr>
                </a:solidFill>
                <a:latin typeface="Montserrat" pitchFamily="2" charset="77"/>
              </a:defRPr>
            </a:lvl1pPr>
            <a:lvl2pPr>
              <a:defRPr sz="2000">
                <a:solidFill>
                  <a:schemeClr val="tx1">
                    <a:lumMod val="75000"/>
                    <a:lumOff val="25000"/>
                  </a:schemeClr>
                </a:solidFill>
                <a:latin typeface="Montserrat" pitchFamily="2" charset="77"/>
              </a:defRPr>
            </a:lvl2pPr>
            <a:lvl3pPr>
              <a:defRPr sz="2000">
                <a:solidFill>
                  <a:schemeClr val="tx1">
                    <a:lumMod val="75000"/>
                    <a:lumOff val="25000"/>
                  </a:schemeClr>
                </a:solidFill>
                <a:latin typeface="Montserrat" pitchFamily="2" charset="77"/>
              </a:defRPr>
            </a:lvl3pPr>
            <a:lvl4pPr>
              <a:defRPr sz="1800">
                <a:solidFill>
                  <a:schemeClr val="tx1">
                    <a:lumMod val="75000"/>
                    <a:lumOff val="25000"/>
                  </a:schemeClr>
                </a:solidFill>
                <a:latin typeface="Montserrat" pitchFamily="2" charset="77"/>
              </a:defRPr>
            </a:lvl4pPr>
            <a:lvl5pPr>
              <a:defRPr sz="1800">
                <a:solidFill>
                  <a:schemeClr val="tx1">
                    <a:lumMod val="75000"/>
                    <a:lumOff val="25000"/>
                  </a:schemeClr>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18BF7C4-28B1-7426-2E99-C47D951ABC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3911" y="0"/>
            <a:ext cx="472603" cy="6858000"/>
          </a:xfrm>
          <a:prstGeom prst="rect">
            <a:avLst/>
          </a:prstGeom>
        </p:spPr>
      </p:pic>
      <p:sp>
        <p:nvSpPr>
          <p:cNvPr id="8" name="Text Placeholder 14">
            <a:extLst>
              <a:ext uri="{FF2B5EF4-FFF2-40B4-BE49-F238E27FC236}">
                <a16:creationId xmlns:a16="http://schemas.microsoft.com/office/drawing/2014/main" id="{E556FB42-7495-C443-E70E-27B327CF792D}"/>
              </a:ext>
            </a:extLst>
          </p:cNvPr>
          <p:cNvSpPr>
            <a:spLocks noGrp="1"/>
          </p:cNvSpPr>
          <p:nvPr>
            <p:ph type="body" sz="quarter" idx="11"/>
          </p:nvPr>
        </p:nvSpPr>
        <p:spPr>
          <a:xfrm>
            <a:off x="6388100" y="1607672"/>
            <a:ext cx="4904210" cy="4347882"/>
          </a:xfrm>
          <a:prstGeom prst="rect">
            <a:avLst/>
          </a:prstGeom>
        </p:spPr>
        <p:txBody>
          <a:bodyPr>
            <a:normAutofit/>
          </a:bodyPr>
          <a:lstStyle>
            <a:lvl1pPr>
              <a:defRPr sz="2400">
                <a:solidFill>
                  <a:schemeClr val="tx1">
                    <a:lumMod val="75000"/>
                    <a:lumOff val="25000"/>
                  </a:schemeClr>
                </a:solidFill>
                <a:latin typeface="Montserrat" pitchFamily="2" charset="77"/>
              </a:defRPr>
            </a:lvl1pPr>
            <a:lvl2pPr>
              <a:defRPr sz="2000">
                <a:solidFill>
                  <a:schemeClr val="tx1">
                    <a:lumMod val="75000"/>
                    <a:lumOff val="25000"/>
                  </a:schemeClr>
                </a:solidFill>
                <a:latin typeface="Montserrat" pitchFamily="2" charset="77"/>
              </a:defRPr>
            </a:lvl2pPr>
            <a:lvl3pPr>
              <a:defRPr sz="2000">
                <a:solidFill>
                  <a:schemeClr val="tx1">
                    <a:lumMod val="75000"/>
                    <a:lumOff val="25000"/>
                  </a:schemeClr>
                </a:solidFill>
                <a:latin typeface="Montserrat" pitchFamily="2" charset="77"/>
              </a:defRPr>
            </a:lvl3pPr>
            <a:lvl4pPr>
              <a:defRPr sz="1800">
                <a:solidFill>
                  <a:schemeClr val="tx1">
                    <a:lumMod val="75000"/>
                    <a:lumOff val="25000"/>
                  </a:schemeClr>
                </a:solidFill>
                <a:latin typeface="Montserrat" pitchFamily="2" charset="77"/>
              </a:defRPr>
            </a:lvl4pPr>
            <a:lvl5pPr>
              <a:defRPr sz="1800">
                <a:solidFill>
                  <a:schemeClr val="tx1">
                    <a:lumMod val="75000"/>
                    <a:lumOff val="25000"/>
                  </a:schemeClr>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blue and black logo&#10;&#10;AI-generated content may be incorrect.">
            <a:extLst>
              <a:ext uri="{FF2B5EF4-FFF2-40B4-BE49-F238E27FC236}">
                <a16:creationId xmlns:a16="http://schemas.microsoft.com/office/drawing/2014/main" id="{5EA4E368-3E95-95D5-03E6-C14529B210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814" y="6235992"/>
            <a:ext cx="1641779" cy="473055"/>
          </a:xfrm>
          <a:prstGeom prst="rect">
            <a:avLst/>
          </a:prstGeom>
        </p:spPr>
      </p:pic>
      <p:sp>
        <p:nvSpPr>
          <p:cNvPr id="11" name="Rectangle 10">
            <a:extLst>
              <a:ext uri="{FF2B5EF4-FFF2-40B4-BE49-F238E27FC236}">
                <a16:creationId xmlns:a16="http://schemas.microsoft.com/office/drawing/2014/main" id="{8C09B52A-0C61-623F-F74C-3165678CF473}"/>
              </a:ext>
            </a:extLst>
          </p:cNvPr>
          <p:cNvSpPr/>
          <p:nvPr userDrawn="1"/>
        </p:nvSpPr>
        <p:spPr>
          <a:xfrm>
            <a:off x="575553" y="1276673"/>
            <a:ext cx="904299" cy="55384"/>
          </a:xfrm>
          <a:prstGeom prst="rect">
            <a:avLst/>
          </a:prstGeom>
          <a:solidFill>
            <a:srgbClr val="89A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13" name="Straight Connector 12">
            <a:extLst>
              <a:ext uri="{FF2B5EF4-FFF2-40B4-BE49-F238E27FC236}">
                <a16:creationId xmlns:a16="http://schemas.microsoft.com/office/drawing/2014/main" id="{7CF9BC96-2005-D146-4E4C-74FDDF741529}"/>
              </a:ext>
            </a:extLst>
          </p:cNvPr>
          <p:cNvCxnSpPr/>
          <p:nvPr userDrawn="1"/>
        </p:nvCxnSpPr>
        <p:spPr>
          <a:xfrm>
            <a:off x="5861538" y="1607672"/>
            <a:ext cx="0" cy="4453159"/>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178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2500"/>
            <a:ext cx="10408024" cy="791865"/>
          </a:xfrm>
          <a:prstGeom prst="rect">
            <a:avLst/>
          </a:prstGeom>
        </p:spPr>
        <p:txBody>
          <a:bodyPr>
            <a:normAutofit/>
          </a:bodyPr>
          <a:lstStyle>
            <a:lvl1pPr algn="l">
              <a:defRPr sz="3200" b="1">
                <a:solidFill>
                  <a:srgbClr val="013264"/>
                </a:solidFill>
                <a:latin typeface="Montserrat" panose="00000500000000000000" pitchFamily="2" charset="0"/>
              </a:defRPr>
            </a:lvl1pPr>
          </a:lstStyle>
          <a:p>
            <a:r>
              <a:rPr lang="en-US" dirty="0"/>
              <a:t>Click to edit Master title style</a:t>
            </a:r>
          </a:p>
        </p:txBody>
      </p:sp>
      <p:sp>
        <p:nvSpPr>
          <p:cNvPr id="15" name="Text Placeholder 14">
            <a:extLst>
              <a:ext uri="{FF2B5EF4-FFF2-40B4-BE49-F238E27FC236}">
                <a16:creationId xmlns:a16="http://schemas.microsoft.com/office/drawing/2014/main" id="{64E06BD2-6B0F-AB4E-EB58-74FD250EDACF}"/>
              </a:ext>
            </a:extLst>
          </p:cNvPr>
          <p:cNvSpPr>
            <a:spLocks noGrp="1"/>
          </p:cNvSpPr>
          <p:nvPr>
            <p:ph type="body" sz="quarter" idx="10"/>
          </p:nvPr>
        </p:nvSpPr>
        <p:spPr>
          <a:xfrm>
            <a:off x="457199" y="1624606"/>
            <a:ext cx="10408023" cy="4347882"/>
          </a:xfrm>
          <a:prstGeom prst="rect">
            <a:avLst/>
          </a:prstGeom>
        </p:spPr>
        <p:txBody>
          <a:bodyPr>
            <a:normAutofit/>
          </a:bodyPr>
          <a:lstStyle>
            <a:lvl1pPr>
              <a:defRPr sz="2400">
                <a:solidFill>
                  <a:schemeClr val="tx1">
                    <a:lumMod val="75000"/>
                    <a:lumOff val="25000"/>
                  </a:schemeClr>
                </a:solidFill>
                <a:latin typeface="Montserrat" pitchFamily="2" charset="77"/>
              </a:defRPr>
            </a:lvl1pPr>
            <a:lvl2pPr>
              <a:defRPr sz="2000">
                <a:solidFill>
                  <a:schemeClr val="tx1">
                    <a:lumMod val="75000"/>
                    <a:lumOff val="25000"/>
                  </a:schemeClr>
                </a:solidFill>
                <a:latin typeface="Montserrat" pitchFamily="2" charset="77"/>
              </a:defRPr>
            </a:lvl2pPr>
            <a:lvl3pPr>
              <a:defRPr sz="2000">
                <a:solidFill>
                  <a:schemeClr val="tx1">
                    <a:lumMod val="75000"/>
                    <a:lumOff val="25000"/>
                  </a:schemeClr>
                </a:solidFill>
                <a:latin typeface="Montserrat" pitchFamily="2" charset="77"/>
              </a:defRPr>
            </a:lvl3pPr>
            <a:lvl4pPr>
              <a:defRPr sz="1800">
                <a:solidFill>
                  <a:schemeClr val="tx1">
                    <a:lumMod val="75000"/>
                    <a:lumOff val="25000"/>
                  </a:schemeClr>
                </a:solidFill>
                <a:latin typeface="Montserrat" pitchFamily="2" charset="77"/>
              </a:defRPr>
            </a:lvl4pPr>
            <a:lvl5pPr>
              <a:defRPr sz="1800">
                <a:solidFill>
                  <a:schemeClr val="tx1">
                    <a:lumMod val="75000"/>
                    <a:lumOff val="25000"/>
                  </a:schemeClr>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18BF7C4-28B1-7426-2E99-C47D951ABC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3911" y="0"/>
            <a:ext cx="472603" cy="6858000"/>
          </a:xfrm>
          <a:prstGeom prst="rect">
            <a:avLst/>
          </a:prstGeom>
        </p:spPr>
      </p:pic>
      <p:pic>
        <p:nvPicPr>
          <p:cNvPr id="9" name="Picture 8" descr="A blue and black logo&#10;&#10;AI-generated content may be incorrect.">
            <a:extLst>
              <a:ext uri="{FF2B5EF4-FFF2-40B4-BE49-F238E27FC236}">
                <a16:creationId xmlns:a16="http://schemas.microsoft.com/office/drawing/2014/main" id="{5EA4E368-3E95-95D5-03E6-C14529B210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814" y="6235992"/>
            <a:ext cx="1641779" cy="473055"/>
          </a:xfrm>
          <a:prstGeom prst="rect">
            <a:avLst/>
          </a:prstGeom>
        </p:spPr>
      </p:pic>
      <p:sp>
        <p:nvSpPr>
          <p:cNvPr id="11" name="Rectangle 10">
            <a:extLst>
              <a:ext uri="{FF2B5EF4-FFF2-40B4-BE49-F238E27FC236}">
                <a16:creationId xmlns:a16="http://schemas.microsoft.com/office/drawing/2014/main" id="{8C09B52A-0C61-623F-F74C-3165678CF473}"/>
              </a:ext>
            </a:extLst>
          </p:cNvPr>
          <p:cNvSpPr/>
          <p:nvPr userDrawn="1"/>
        </p:nvSpPr>
        <p:spPr>
          <a:xfrm>
            <a:off x="575553" y="1276673"/>
            <a:ext cx="904299" cy="55384"/>
          </a:xfrm>
          <a:prstGeom prst="rect">
            <a:avLst/>
          </a:prstGeom>
          <a:solidFill>
            <a:srgbClr val="89A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849606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B0D22-5836-450E-AE6C-9A75E70A1EBA}" type="datetimeFigureOut">
              <a:rPr lang="en-US" smtClean="0"/>
              <a:t>5/31/25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7771-8E29-4F83-9BD8-40818783843F}" type="slidenum">
              <a:rPr lang="en-US" smtClean="0"/>
              <a:t>‹#›</a:t>
            </a:fld>
            <a:endParaRPr lang="en-US"/>
          </a:p>
        </p:txBody>
      </p:sp>
    </p:spTree>
    <p:extLst>
      <p:ext uri="{BB962C8B-B14F-4D97-AF65-F5344CB8AC3E}">
        <p14:creationId xmlns:p14="http://schemas.microsoft.com/office/powerpoint/2010/main" val="3894102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B0D22-5836-450E-AE6C-9A75E70A1EBA}" type="datetimeFigureOut">
              <a:rPr lang="en-US" smtClean="0"/>
              <a:t>5/31/25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7771-8E29-4F83-9BD8-40818783843F}" type="slidenum">
              <a:rPr lang="en-US" smtClean="0"/>
              <a:t>‹#›</a:t>
            </a:fld>
            <a:endParaRPr lang="en-US"/>
          </a:p>
        </p:txBody>
      </p:sp>
    </p:spTree>
    <p:extLst>
      <p:ext uri="{BB962C8B-B14F-4D97-AF65-F5344CB8AC3E}">
        <p14:creationId xmlns:p14="http://schemas.microsoft.com/office/powerpoint/2010/main" val="2881379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B0D22-5836-450E-AE6C-9A75E70A1EBA}" type="datetimeFigureOut">
              <a:rPr lang="en-US" smtClean="0"/>
              <a:t>5/31/25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97771-8E29-4F83-9BD8-40818783843F}" type="slidenum">
              <a:rPr lang="en-US" smtClean="0"/>
              <a:t>‹#›</a:t>
            </a:fld>
            <a:endParaRPr lang="en-US"/>
          </a:p>
        </p:txBody>
      </p:sp>
    </p:spTree>
    <p:extLst>
      <p:ext uri="{BB962C8B-B14F-4D97-AF65-F5344CB8AC3E}">
        <p14:creationId xmlns:p14="http://schemas.microsoft.com/office/powerpoint/2010/main" val="659374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B0D22-5836-450E-AE6C-9A75E70A1EBA}" type="datetimeFigureOut">
              <a:rPr lang="en-US" smtClean="0"/>
              <a:t>5/31/25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97771-8E29-4F83-9BD8-40818783843F}" type="slidenum">
              <a:rPr lang="en-US" smtClean="0"/>
              <a:t>‹#›</a:t>
            </a:fld>
            <a:endParaRPr lang="en-US"/>
          </a:p>
        </p:txBody>
      </p:sp>
    </p:spTree>
    <p:extLst>
      <p:ext uri="{BB962C8B-B14F-4D97-AF65-F5344CB8AC3E}">
        <p14:creationId xmlns:p14="http://schemas.microsoft.com/office/powerpoint/2010/main" val="1278718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B0D22-5836-450E-AE6C-9A75E70A1EBA}" type="datetimeFigureOut">
              <a:rPr lang="en-US" smtClean="0"/>
              <a:t>5/31/25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97771-8E29-4F83-9BD8-40818783843F}" type="slidenum">
              <a:rPr lang="en-US" smtClean="0"/>
              <a:t>‹#›</a:t>
            </a:fld>
            <a:endParaRPr lang="en-US"/>
          </a:p>
        </p:txBody>
      </p:sp>
    </p:spTree>
    <p:extLst>
      <p:ext uri="{BB962C8B-B14F-4D97-AF65-F5344CB8AC3E}">
        <p14:creationId xmlns:p14="http://schemas.microsoft.com/office/powerpoint/2010/main" val="329885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7095" y="1993245"/>
            <a:ext cx="6528216" cy="1077453"/>
          </a:xfrm>
          <a:prstGeom prst="rect">
            <a:avLst/>
          </a:prstGeom>
        </p:spPr>
        <p:txBody>
          <a:bodyPr>
            <a:normAutofit/>
          </a:bodyPr>
          <a:lstStyle>
            <a:lvl1pPr algn="l">
              <a:defRPr sz="3600" b="1">
                <a:solidFill>
                  <a:srgbClr val="013264"/>
                </a:solidFill>
                <a:latin typeface="Montserrat" panose="00000500000000000000" pitchFamily="2" charset="0"/>
              </a:defRPr>
            </a:lvl1pPr>
          </a:lstStyle>
          <a:p>
            <a:r>
              <a:rPr lang="en-US" dirty="0"/>
              <a:t>Click to edit Master title style</a:t>
            </a:r>
          </a:p>
        </p:txBody>
      </p:sp>
      <p:sp>
        <p:nvSpPr>
          <p:cNvPr id="3" name="Subtitle 2"/>
          <p:cNvSpPr>
            <a:spLocks noGrp="1"/>
          </p:cNvSpPr>
          <p:nvPr>
            <p:ph type="subTitle" idx="1"/>
          </p:nvPr>
        </p:nvSpPr>
        <p:spPr>
          <a:xfrm>
            <a:off x="617095" y="3809869"/>
            <a:ext cx="4267200" cy="1168400"/>
          </a:xfrm>
          <a:prstGeom prst="rect">
            <a:avLst/>
          </a:prstGeom>
        </p:spPr>
        <p:txBody>
          <a:bodyPr/>
          <a:lstStyle>
            <a:lvl1pPr marL="0" indent="0" algn="l">
              <a:buNone/>
              <a:defRPr sz="1867">
                <a:solidFill>
                  <a:schemeClr val="tx2"/>
                </a:solidFill>
                <a:latin typeface="Montserrat" panose="00000500000000000000" pitchFamily="2" charset="0"/>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dirty="0"/>
              <a:t>Click to edit Master subtitle style</a:t>
            </a:r>
          </a:p>
        </p:txBody>
      </p:sp>
      <p:pic>
        <p:nvPicPr>
          <p:cNvPr id="5" name="Picture 4" descr="A blue and black logo&#10;&#10;AI-generated content may be incorrect.">
            <a:extLst>
              <a:ext uri="{FF2B5EF4-FFF2-40B4-BE49-F238E27FC236}">
                <a16:creationId xmlns:a16="http://schemas.microsoft.com/office/drawing/2014/main" id="{E0BF6B72-7900-DBBF-5234-53ACB823A8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095" y="708695"/>
            <a:ext cx="1892785" cy="545379"/>
          </a:xfrm>
          <a:prstGeom prst="rect">
            <a:avLst/>
          </a:prstGeom>
        </p:spPr>
      </p:pic>
      <p:sp>
        <p:nvSpPr>
          <p:cNvPr id="6" name="Rectangle 5">
            <a:extLst>
              <a:ext uri="{FF2B5EF4-FFF2-40B4-BE49-F238E27FC236}">
                <a16:creationId xmlns:a16="http://schemas.microsoft.com/office/drawing/2014/main" id="{698F14E3-00EC-79E5-4C8C-3A620DC6381A}"/>
              </a:ext>
            </a:extLst>
          </p:cNvPr>
          <p:cNvSpPr/>
          <p:nvPr userDrawn="1"/>
        </p:nvSpPr>
        <p:spPr>
          <a:xfrm>
            <a:off x="762870" y="3308785"/>
            <a:ext cx="904299" cy="55384"/>
          </a:xfrm>
          <a:prstGeom prst="rect">
            <a:avLst/>
          </a:prstGeom>
          <a:solidFill>
            <a:srgbClr val="89A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111665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B0D22-5836-450E-AE6C-9A75E70A1EBA}" type="datetimeFigureOut">
              <a:rPr lang="en-US" smtClean="0"/>
              <a:t>5/31/25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97771-8E29-4F83-9BD8-40818783843F}" type="slidenum">
              <a:rPr lang="en-US" smtClean="0"/>
              <a:t>‹#›</a:t>
            </a:fld>
            <a:endParaRPr lang="en-US"/>
          </a:p>
        </p:txBody>
      </p:sp>
    </p:spTree>
    <p:extLst>
      <p:ext uri="{BB962C8B-B14F-4D97-AF65-F5344CB8AC3E}">
        <p14:creationId xmlns:p14="http://schemas.microsoft.com/office/powerpoint/2010/main" val="1217558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B0D22-5836-450E-AE6C-9A75E70A1EBA}" type="datetimeFigureOut">
              <a:rPr lang="en-US" smtClean="0"/>
              <a:t>5/31/25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97771-8E29-4F83-9BD8-40818783843F}" type="slidenum">
              <a:rPr lang="en-US" smtClean="0"/>
              <a:t>‹#›</a:t>
            </a:fld>
            <a:endParaRPr lang="en-US"/>
          </a:p>
        </p:txBody>
      </p:sp>
    </p:spTree>
    <p:extLst>
      <p:ext uri="{BB962C8B-B14F-4D97-AF65-F5344CB8AC3E}">
        <p14:creationId xmlns:p14="http://schemas.microsoft.com/office/powerpoint/2010/main" val="255339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B0D22-5836-450E-AE6C-9A75E70A1EBA}" type="datetimeFigureOut">
              <a:rPr lang="en-US" smtClean="0"/>
              <a:t>5/31/25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97771-8E29-4F83-9BD8-40818783843F}" type="slidenum">
              <a:rPr lang="en-US" smtClean="0"/>
              <a:t>‹#›</a:t>
            </a:fld>
            <a:endParaRPr lang="en-US"/>
          </a:p>
        </p:txBody>
      </p:sp>
    </p:spTree>
    <p:extLst>
      <p:ext uri="{BB962C8B-B14F-4D97-AF65-F5344CB8AC3E}">
        <p14:creationId xmlns:p14="http://schemas.microsoft.com/office/powerpoint/2010/main" val="2707597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B0D22-5836-450E-AE6C-9A75E70A1EBA}" type="datetimeFigureOut">
              <a:rPr lang="en-US" smtClean="0"/>
              <a:t>5/31/25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7771-8E29-4F83-9BD8-40818783843F}" type="slidenum">
              <a:rPr lang="en-US" smtClean="0"/>
              <a:t>‹#›</a:t>
            </a:fld>
            <a:endParaRPr lang="en-US"/>
          </a:p>
        </p:txBody>
      </p:sp>
    </p:spTree>
    <p:extLst>
      <p:ext uri="{BB962C8B-B14F-4D97-AF65-F5344CB8AC3E}">
        <p14:creationId xmlns:p14="http://schemas.microsoft.com/office/powerpoint/2010/main" val="2370209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B0D22-5836-450E-AE6C-9A75E70A1EBA}" type="datetimeFigureOut">
              <a:rPr lang="en-US" smtClean="0"/>
              <a:t>5/31/25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7771-8E29-4F83-9BD8-40818783843F}" type="slidenum">
              <a:rPr lang="en-US" smtClean="0"/>
              <a:t>‹#›</a:t>
            </a:fld>
            <a:endParaRPr lang="en-US"/>
          </a:p>
        </p:txBody>
      </p:sp>
    </p:spTree>
    <p:extLst>
      <p:ext uri="{BB962C8B-B14F-4D97-AF65-F5344CB8AC3E}">
        <p14:creationId xmlns:p14="http://schemas.microsoft.com/office/powerpoint/2010/main" val="263308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7095" y="2321852"/>
            <a:ext cx="6528216" cy="1077453"/>
          </a:xfrm>
          <a:prstGeom prst="rect">
            <a:avLst/>
          </a:prstGeom>
        </p:spPr>
        <p:txBody>
          <a:bodyPr>
            <a:normAutofit/>
          </a:bodyPr>
          <a:lstStyle>
            <a:lvl1pPr algn="l">
              <a:defRPr sz="3600" b="1">
                <a:solidFill>
                  <a:srgbClr val="013264"/>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617095" y="3809869"/>
            <a:ext cx="4267200" cy="1168400"/>
          </a:xfrm>
          <a:prstGeom prst="rect">
            <a:avLst/>
          </a:prstGeom>
        </p:spPr>
        <p:txBody>
          <a:bodyPr/>
          <a:lstStyle>
            <a:lvl1pPr marL="0" indent="0" algn="l">
              <a:buNone/>
              <a:defRPr sz="1867">
                <a:solidFill>
                  <a:schemeClr val="tx2"/>
                </a:solidFill>
                <a:latin typeface="Montserrat" panose="00000500000000000000" pitchFamily="2" charset="0"/>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pic>
        <p:nvPicPr>
          <p:cNvPr id="4" name="Picture 3" descr="A blue and black logo&#10;&#10;AI-generated content may be incorrect.">
            <a:extLst>
              <a:ext uri="{FF2B5EF4-FFF2-40B4-BE49-F238E27FC236}">
                <a16:creationId xmlns:a16="http://schemas.microsoft.com/office/drawing/2014/main" id="{11BF1D5A-27AD-924C-FA4C-91481D97D5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095" y="708695"/>
            <a:ext cx="1892785" cy="545379"/>
          </a:xfrm>
          <a:prstGeom prst="rect">
            <a:avLst/>
          </a:prstGeom>
        </p:spPr>
      </p:pic>
    </p:spTree>
    <p:extLst>
      <p:ext uri="{BB962C8B-B14F-4D97-AF65-F5344CB8AC3E}">
        <p14:creationId xmlns:p14="http://schemas.microsoft.com/office/powerpoint/2010/main" val="161684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7095" y="1519531"/>
            <a:ext cx="6435346" cy="980017"/>
          </a:xfrm>
          <a:prstGeom prst="rect">
            <a:avLst/>
          </a:prstGeom>
        </p:spPr>
        <p:txBody>
          <a:bodyPr>
            <a:normAutofit/>
          </a:bodyPr>
          <a:lstStyle>
            <a:lvl1pPr algn="l">
              <a:defRPr sz="3600" b="1">
                <a:solidFill>
                  <a:schemeClr val="bg1"/>
                </a:solidFill>
                <a:latin typeface="Montserrat" panose="00000500000000000000" pitchFamily="2" charset="0"/>
              </a:defRPr>
            </a:lvl1pPr>
          </a:lstStyle>
          <a:p>
            <a:r>
              <a:rPr lang="en-US" dirty="0"/>
              <a:t>Click to edit Master title style</a:t>
            </a:r>
          </a:p>
        </p:txBody>
      </p:sp>
      <p:sp>
        <p:nvSpPr>
          <p:cNvPr id="3" name="Subtitle 2"/>
          <p:cNvSpPr>
            <a:spLocks noGrp="1"/>
          </p:cNvSpPr>
          <p:nvPr>
            <p:ph type="subTitle" idx="1"/>
          </p:nvPr>
        </p:nvSpPr>
        <p:spPr>
          <a:xfrm>
            <a:off x="617095" y="3369081"/>
            <a:ext cx="6130546" cy="1168400"/>
          </a:xfrm>
          <a:prstGeom prst="rect">
            <a:avLst/>
          </a:prstGeom>
        </p:spPr>
        <p:txBody>
          <a:bodyPr/>
          <a:lstStyle>
            <a:lvl1pPr marL="0" indent="0" algn="l">
              <a:buNone/>
              <a:defRPr sz="1867">
                <a:solidFill>
                  <a:schemeClr val="bg1"/>
                </a:solidFill>
                <a:latin typeface="Montserrat" panose="00000500000000000000" pitchFamily="2" charset="0"/>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17" name="Rectangle 16">
            <a:extLst>
              <a:ext uri="{FF2B5EF4-FFF2-40B4-BE49-F238E27FC236}">
                <a16:creationId xmlns:a16="http://schemas.microsoft.com/office/drawing/2014/main" id="{D023037C-DEC3-73E6-E281-04139B2D6D1D}"/>
              </a:ext>
            </a:extLst>
          </p:cNvPr>
          <p:cNvSpPr/>
          <p:nvPr userDrawn="1"/>
        </p:nvSpPr>
        <p:spPr>
          <a:xfrm>
            <a:off x="762870" y="2865522"/>
            <a:ext cx="904299" cy="55384"/>
          </a:xfrm>
          <a:prstGeom prst="rect">
            <a:avLst/>
          </a:prstGeom>
          <a:solidFill>
            <a:srgbClr val="89A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Picture 4" descr="A blue and black logo&#10;&#10;AI-generated content may be incorrect.">
            <a:extLst>
              <a:ext uri="{FF2B5EF4-FFF2-40B4-BE49-F238E27FC236}">
                <a16:creationId xmlns:a16="http://schemas.microsoft.com/office/drawing/2014/main" id="{44B13420-98F4-3DB1-E251-9FE4FB3315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88417" y="430903"/>
            <a:ext cx="1892785" cy="545379"/>
          </a:xfrm>
          <a:prstGeom prst="rect">
            <a:avLst/>
          </a:prstGeom>
        </p:spPr>
      </p:pic>
    </p:spTree>
    <p:extLst>
      <p:ext uri="{BB962C8B-B14F-4D97-AF65-F5344CB8AC3E}">
        <p14:creationId xmlns:p14="http://schemas.microsoft.com/office/powerpoint/2010/main" val="211394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30400" y="1665817"/>
            <a:ext cx="8331200" cy="2804583"/>
          </a:xfrm>
          <a:prstGeom prst="rect">
            <a:avLst/>
          </a:prstGeom>
        </p:spPr>
        <p:txBody>
          <a:bodyPr anchor="ctr">
            <a:normAutofit/>
          </a:bodyPr>
          <a:lstStyle>
            <a:lvl1pPr algn="ctr">
              <a:defRPr sz="4000" b="1">
                <a:solidFill>
                  <a:schemeClr val="bg1"/>
                </a:solidFill>
                <a:latin typeface="Montserrat" panose="00000500000000000000" pitchFamily="2" charset="0"/>
              </a:defRPr>
            </a:lvl1pPr>
          </a:lstStyle>
          <a:p>
            <a:r>
              <a:rPr lang="en-US"/>
              <a:t>Click to edit Master title style</a:t>
            </a:r>
            <a:endParaRPr lang="en-US" dirty="0"/>
          </a:p>
        </p:txBody>
      </p:sp>
      <p:pic>
        <p:nvPicPr>
          <p:cNvPr id="4" name="Picture 3" descr="A blue and black logo&#10;&#10;AI-generated content may be incorrect.">
            <a:extLst>
              <a:ext uri="{FF2B5EF4-FFF2-40B4-BE49-F238E27FC236}">
                <a16:creationId xmlns:a16="http://schemas.microsoft.com/office/drawing/2014/main" id="{BBCF0940-6376-C5EF-5F2F-D213ABA3FB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7767" y="6255845"/>
            <a:ext cx="1641779" cy="473055"/>
          </a:xfrm>
          <a:prstGeom prst="rect">
            <a:avLst/>
          </a:prstGeom>
        </p:spPr>
      </p:pic>
    </p:spTree>
    <p:extLst>
      <p:ext uri="{BB962C8B-B14F-4D97-AF65-F5344CB8AC3E}">
        <p14:creationId xmlns:p14="http://schemas.microsoft.com/office/powerpoint/2010/main" val="4245918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30400" y="1665817"/>
            <a:ext cx="8331200" cy="2804583"/>
          </a:xfrm>
          <a:prstGeom prst="rect">
            <a:avLst/>
          </a:prstGeom>
        </p:spPr>
        <p:txBody>
          <a:bodyPr anchor="ctr">
            <a:normAutofit/>
          </a:bodyPr>
          <a:lstStyle>
            <a:lvl1pPr algn="ctr">
              <a:defRPr sz="4000" b="1">
                <a:solidFill>
                  <a:schemeClr val="bg1"/>
                </a:solidFill>
                <a:latin typeface="Montserrat" panose="00000500000000000000" pitchFamily="2" charset="0"/>
              </a:defRPr>
            </a:lvl1pPr>
          </a:lstStyle>
          <a:p>
            <a:r>
              <a:rPr lang="en-US"/>
              <a:t>Click to edit Master title style</a:t>
            </a:r>
            <a:endParaRPr lang="en-US" dirty="0"/>
          </a:p>
        </p:txBody>
      </p:sp>
      <p:pic>
        <p:nvPicPr>
          <p:cNvPr id="3" name="Picture 2" descr="A blue and black logo&#10;&#10;AI-generated content may be incorrect.">
            <a:extLst>
              <a:ext uri="{FF2B5EF4-FFF2-40B4-BE49-F238E27FC236}">
                <a16:creationId xmlns:a16="http://schemas.microsoft.com/office/drawing/2014/main" id="{3E77E695-5DF8-D279-2A85-EF62F59283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7767" y="6255845"/>
            <a:ext cx="1641779" cy="473055"/>
          </a:xfrm>
          <a:prstGeom prst="rect">
            <a:avLst/>
          </a:prstGeom>
        </p:spPr>
      </p:pic>
    </p:spTree>
    <p:extLst>
      <p:ext uri="{BB962C8B-B14F-4D97-AF65-F5344CB8AC3E}">
        <p14:creationId xmlns:p14="http://schemas.microsoft.com/office/powerpoint/2010/main" val="177686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695097"/>
            <a:ext cx="10922001" cy="584979"/>
          </a:xfrm>
          <a:prstGeom prst="rect">
            <a:avLst/>
          </a:prstGeom>
        </p:spPr>
        <p:txBody>
          <a:bodyPr>
            <a:normAutofit/>
          </a:bodyPr>
          <a:lstStyle>
            <a:lvl1pPr algn="l">
              <a:defRPr sz="3600" b="1">
                <a:solidFill>
                  <a:srgbClr val="013264"/>
                </a:solidFill>
                <a:latin typeface="Montserrat" panose="00000500000000000000" pitchFamily="2" charset="0"/>
              </a:defRPr>
            </a:lvl1pPr>
          </a:lstStyle>
          <a:p>
            <a:r>
              <a:rPr lang="en-US" dirty="0"/>
              <a:t>Click to edit Master title style</a:t>
            </a:r>
          </a:p>
        </p:txBody>
      </p:sp>
      <p:sp>
        <p:nvSpPr>
          <p:cNvPr id="15" name="Text Placeholder 14">
            <a:extLst>
              <a:ext uri="{FF2B5EF4-FFF2-40B4-BE49-F238E27FC236}">
                <a16:creationId xmlns:a16="http://schemas.microsoft.com/office/drawing/2014/main" id="{64E06BD2-6B0F-AB4E-EB58-74FD250EDACF}"/>
              </a:ext>
            </a:extLst>
          </p:cNvPr>
          <p:cNvSpPr>
            <a:spLocks noGrp="1"/>
          </p:cNvSpPr>
          <p:nvPr>
            <p:ph type="body" sz="quarter" idx="10"/>
          </p:nvPr>
        </p:nvSpPr>
        <p:spPr>
          <a:xfrm>
            <a:off x="702348" y="1820684"/>
            <a:ext cx="10922001" cy="3985399"/>
          </a:xfrm>
          <a:prstGeom prst="rect">
            <a:avLst/>
          </a:prstGeom>
        </p:spPr>
        <p:txBody>
          <a:bodyPr/>
          <a:lstStyle>
            <a:lvl1pPr>
              <a:defRPr sz="2667">
                <a:solidFill>
                  <a:schemeClr val="tx1">
                    <a:lumMod val="75000"/>
                    <a:lumOff val="25000"/>
                  </a:schemeClr>
                </a:solidFill>
                <a:latin typeface="Montserrat" pitchFamily="2" charset="77"/>
              </a:defRPr>
            </a:lvl1pPr>
            <a:lvl2pPr>
              <a:defRPr sz="2400">
                <a:solidFill>
                  <a:schemeClr val="tx1">
                    <a:lumMod val="75000"/>
                    <a:lumOff val="25000"/>
                  </a:schemeClr>
                </a:solidFill>
                <a:latin typeface="Montserrat" pitchFamily="2" charset="77"/>
              </a:defRPr>
            </a:lvl2pPr>
            <a:lvl3pPr>
              <a:defRPr sz="2133">
                <a:solidFill>
                  <a:schemeClr val="tx1">
                    <a:lumMod val="75000"/>
                    <a:lumOff val="25000"/>
                  </a:schemeClr>
                </a:solidFill>
                <a:latin typeface="Montserrat" pitchFamily="2" charset="77"/>
              </a:defRPr>
            </a:lvl3pPr>
            <a:lvl4pPr>
              <a:defRPr sz="1867">
                <a:solidFill>
                  <a:schemeClr val="tx1">
                    <a:lumMod val="75000"/>
                    <a:lumOff val="25000"/>
                  </a:schemeClr>
                </a:solidFill>
                <a:latin typeface="Montserrat" pitchFamily="2" charset="77"/>
              </a:defRPr>
            </a:lvl4pPr>
            <a:lvl5pPr>
              <a:defRPr sz="1867">
                <a:solidFill>
                  <a:schemeClr val="tx1">
                    <a:lumMod val="75000"/>
                    <a:lumOff val="25000"/>
                  </a:schemeClr>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D44BF32A-8664-E67C-1297-F6F0182DC693}"/>
              </a:ext>
            </a:extLst>
          </p:cNvPr>
          <p:cNvSpPr/>
          <p:nvPr userDrawn="1"/>
        </p:nvSpPr>
        <p:spPr>
          <a:xfrm>
            <a:off x="702348" y="1431169"/>
            <a:ext cx="904299" cy="55384"/>
          </a:xfrm>
          <a:prstGeom prst="rect">
            <a:avLst/>
          </a:prstGeom>
          <a:solidFill>
            <a:srgbClr val="89A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descr="A blue and black logo&#10;&#10;AI-generated content may be incorrect.">
            <a:extLst>
              <a:ext uri="{FF2B5EF4-FFF2-40B4-BE49-F238E27FC236}">
                <a16:creationId xmlns:a16="http://schemas.microsoft.com/office/drawing/2014/main" id="{C7A7F45C-84F2-394D-2644-899C82803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0446" y="6162903"/>
            <a:ext cx="1641779" cy="473055"/>
          </a:xfrm>
          <a:prstGeom prst="rect">
            <a:avLst/>
          </a:prstGeom>
        </p:spPr>
      </p:pic>
    </p:spTree>
    <p:extLst>
      <p:ext uri="{BB962C8B-B14F-4D97-AF65-F5344CB8AC3E}">
        <p14:creationId xmlns:p14="http://schemas.microsoft.com/office/powerpoint/2010/main" val="231273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695097"/>
            <a:ext cx="10922001" cy="584979"/>
          </a:xfrm>
          <a:prstGeom prst="rect">
            <a:avLst/>
          </a:prstGeom>
        </p:spPr>
        <p:txBody>
          <a:bodyPr>
            <a:normAutofit/>
          </a:bodyPr>
          <a:lstStyle>
            <a:lvl1pPr algn="l">
              <a:defRPr sz="3600" b="1">
                <a:solidFill>
                  <a:srgbClr val="013264"/>
                </a:solidFill>
                <a:latin typeface="Montserrat" panose="00000500000000000000" pitchFamily="2" charset="0"/>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64E06BD2-6B0F-AB4E-EB58-74FD250EDACF}"/>
              </a:ext>
            </a:extLst>
          </p:cNvPr>
          <p:cNvSpPr>
            <a:spLocks noGrp="1"/>
          </p:cNvSpPr>
          <p:nvPr>
            <p:ph type="body" sz="quarter" idx="10"/>
          </p:nvPr>
        </p:nvSpPr>
        <p:spPr>
          <a:xfrm>
            <a:off x="702348" y="1608084"/>
            <a:ext cx="10922001" cy="4198000"/>
          </a:xfrm>
          <a:prstGeom prst="rect">
            <a:avLst/>
          </a:prstGeom>
        </p:spPr>
        <p:txBody>
          <a:bodyPr/>
          <a:lstStyle>
            <a:lvl1pPr>
              <a:defRPr sz="2667">
                <a:solidFill>
                  <a:schemeClr val="tx1">
                    <a:lumMod val="75000"/>
                    <a:lumOff val="25000"/>
                  </a:schemeClr>
                </a:solidFill>
                <a:latin typeface="Montserrat" pitchFamily="2" charset="77"/>
              </a:defRPr>
            </a:lvl1pPr>
            <a:lvl2pPr>
              <a:defRPr sz="2400">
                <a:solidFill>
                  <a:schemeClr val="tx1">
                    <a:lumMod val="75000"/>
                    <a:lumOff val="25000"/>
                  </a:schemeClr>
                </a:solidFill>
                <a:latin typeface="Montserrat" pitchFamily="2" charset="77"/>
              </a:defRPr>
            </a:lvl2pPr>
            <a:lvl3pPr>
              <a:defRPr sz="2133">
                <a:solidFill>
                  <a:schemeClr val="tx1">
                    <a:lumMod val="75000"/>
                    <a:lumOff val="25000"/>
                  </a:schemeClr>
                </a:solidFill>
                <a:latin typeface="Montserrat" pitchFamily="2" charset="77"/>
              </a:defRPr>
            </a:lvl3pPr>
            <a:lvl4pPr>
              <a:defRPr sz="1867">
                <a:solidFill>
                  <a:schemeClr val="tx1">
                    <a:lumMod val="75000"/>
                    <a:lumOff val="25000"/>
                  </a:schemeClr>
                </a:solidFill>
                <a:latin typeface="Montserrat" pitchFamily="2" charset="77"/>
              </a:defRPr>
            </a:lvl4pPr>
            <a:lvl5pPr>
              <a:defRPr sz="1867">
                <a:solidFill>
                  <a:schemeClr val="tx1">
                    <a:lumMod val="75000"/>
                    <a:lumOff val="25000"/>
                  </a:schemeClr>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blue and black logo&#10;&#10;AI-generated content may be incorrect.">
            <a:extLst>
              <a:ext uri="{FF2B5EF4-FFF2-40B4-BE49-F238E27FC236}">
                <a16:creationId xmlns:a16="http://schemas.microsoft.com/office/drawing/2014/main" id="{719EDCC4-D7A5-C065-0622-266613C2E8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0446" y="6162903"/>
            <a:ext cx="1641779" cy="473055"/>
          </a:xfrm>
          <a:prstGeom prst="rect">
            <a:avLst/>
          </a:prstGeom>
        </p:spPr>
      </p:pic>
    </p:spTree>
    <p:extLst>
      <p:ext uri="{BB962C8B-B14F-4D97-AF65-F5344CB8AC3E}">
        <p14:creationId xmlns:p14="http://schemas.microsoft.com/office/powerpoint/2010/main" val="90732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46066" y="694630"/>
            <a:ext cx="6325498" cy="584979"/>
          </a:xfrm>
          <a:prstGeom prst="rect">
            <a:avLst/>
          </a:prstGeom>
        </p:spPr>
        <p:txBody>
          <a:bodyPr>
            <a:normAutofit/>
          </a:bodyPr>
          <a:lstStyle>
            <a:lvl1pPr algn="l">
              <a:defRPr sz="3200" b="1">
                <a:solidFill>
                  <a:srgbClr val="013264"/>
                </a:solidFill>
                <a:latin typeface="Montserrat" panose="00000500000000000000" pitchFamily="2" charset="0"/>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64E06BD2-6B0F-AB4E-EB58-74FD250EDACF}"/>
              </a:ext>
            </a:extLst>
          </p:cNvPr>
          <p:cNvSpPr>
            <a:spLocks noGrp="1"/>
          </p:cNvSpPr>
          <p:nvPr>
            <p:ph type="body" sz="quarter" idx="10"/>
          </p:nvPr>
        </p:nvSpPr>
        <p:spPr>
          <a:xfrm>
            <a:off x="5146066" y="1655607"/>
            <a:ext cx="6325498" cy="4211793"/>
          </a:xfrm>
          <a:prstGeom prst="rect">
            <a:avLst/>
          </a:prstGeom>
        </p:spPr>
        <p:txBody>
          <a:bodyPr/>
          <a:lstStyle>
            <a:lvl1pPr>
              <a:defRPr sz="2667">
                <a:solidFill>
                  <a:schemeClr val="tx1">
                    <a:lumMod val="75000"/>
                    <a:lumOff val="25000"/>
                  </a:schemeClr>
                </a:solidFill>
                <a:latin typeface="Montserrat" pitchFamily="2" charset="77"/>
              </a:defRPr>
            </a:lvl1pPr>
            <a:lvl2pPr>
              <a:defRPr sz="2400">
                <a:solidFill>
                  <a:schemeClr val="tx1">
                    <a:lumMod val="75000"/>
                    <a:lumOff val="25000"/>
                  </a:schemeClr>
                </a:solidFill>
                <a:latin typeface="Montserrat" pitchFamily="2" charset="77"/>
              </a:defRPr>
            </a:lvl2pPr>
            <a:lvl3pPr>
              <a:defRPr sz="2133">
                <a:solidFill>
                  <a:schemeClr val="tx1">
                    <a:lumMod val="75000"/>
                    <a:lumOff val="25000"/>
                  </a:schemeClr>
                </a:solidFill>
                <a:latin typeface="Montserrat" pitchFamily="2" charset="77"/>
              </a:defRPr>
            </a:lvl3pPr>
            <a:lvl4pPr>
              <a:defRPr sz="1867">
                <a:solidFill>
                  <a:schemeClr val="tx1">
                    <a:lumMod val="75000"/>
                    <a:lumOff val="25000"/>
                  </a:schemeClr>
                </a:solidFill>
                <a:latin typeface="Montserrat" pitchFamily="2" charset="77"/>
              </a:defRPr>
            </a:lvl4pPr>
            <a:lvl5pPr>
              <a:defRPr sz="1867">
                <a:solidFill>
                  <a:schemeClr val="tx1">
                    <a:lumMod val="75000"/>
                    <a:lumOff val="25000"/>
                  </a:schemeClr>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93135AB0-D586-46C8-480A-C4DD656B64D2}"/>
              </a:ext>
            </a:extLst>
          </p:cNvPr>
          <p:cNvSpPr>
            <a:spLocks noGrp="1"/>
          </p:cNvSpPr>
          <p:nvPr>
            <p:ph type="pic" sz="quarter" idx="11"/>
          </p:nvPr>
        </p:nvSpPr>
        <p:spPr>
          <a:xfrm>
            <a:off x="535710" y="694629"/>
            <a:ext cx="3842809" cy="5616575"/>
          </a:xfrm>
          <a:prstGeom prst="rect">
            <a:avLst/>
          </a:prstGeom>
        </p:spPr>
        <p:txBody>
          <a:bodyPr/>
          <a:lstStyle/>
          <a:p>
            <a:r>
              <a:rPr lang="en-US"/>
              <a:t>Click icon to add picture</a:t>
            </a:r>
            <a:endParaRPr lang="en-US" dirty="0"/>
          </a:p>
        </p:txBody>
      </p:sp>
      <p:pic>
        <p:nvPicPr>
          <p:cNvPr id="5" name="Picture 4" descr="A blue and black logo&#10;&#10;AI-generated content may be incorrect.">
            <a:extLst>
              <a:ext uri="{FF2B5EF4-FFF2-40B4-BE49-F238E27FC236}">
                <a16:creationId xmlns:a16="http://schemas.microsoft.com/office/drawing/2014/main" id="{0D582574-8AEA-7663-F409-D093576EBD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0446" y="6162903"/>
            <a:ext cx="1641779" cy="473055"/>
          </a:xfrm>
          <a:prstGeom prst="rect">
            <a:avLst/>
          </a:prstGeom>
        </p:spPr>
      </p:pic>
    </p:spTree>
    <p:extLst>
      <p:ext uri="{BB962C8B-B14F-4D97-AF65-F5344CB8AC3E}">
        <p14:creationId xmlns:p14="http://schemas.microsoft.com/office/powerpoint/2010/main" val="373989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0D22-5836-450E-AE6C-9A75E70A1EBA}" type="datetimeFigureOut">
              <a:rPr lang="en-US" smtClean="0"/>
              <a:t>5/31/25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97771-8E29-4F83-9BD8-40818783843F}" type="slidenum">
              <a:rPr lang="en-US" smtClean="0"/>
              <a:t>‹#›</a:t>
            </a:fld>
            <a:endParaRPr lang="en-US"/>
          </a:p>
        </p:txBody>
      </p:sp>
    </p:spTree>
    <p:extLst>
      <p:ext uri="{BB962C8B-B14F-4D97-AF65-F5344CB8AC3E}">
        <p14:creationId xmlns:p14="http://schemas.microsoft.com/office/powerpoint/2010/main" val="26338109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61" r:id="rId4"/>
    <p:sldLayoutId id="2147483662" r:id="rId5"/>
    <p:sldLayoutId id="2147483663" r:id="rId6"/>
    <p:sldLayoutId id="2147483664" r:id="rId7"/>
    <p:sldLayoutId id="2147483671" r:id="rId8"/>
    <p:sldLayoutId id="2147483665" r:id="rId9"/>
    <p:sldLayoutId id="2147483666" r:id="rId10"/>
    <p:sldLayoutId id="2147483670" r:id="rId11"/>
    <p:sldLayoutId id="2147483667" r:id="rId12"/>
    <p:sldLayoutId id="2147483669" r:id="rId13"/>
    <p:sldLayoutId id="2147483672" r:id="rId14"/>
    <p:sldLayoutId id="2147483650" r:id="rId15"/>
    <p:sldLayoutId id="2147483651" r:id="rId16"/>
    <p:sldLayoutId id="2147483652" r:id="rId17"/>
    <p:sldLayoutId id="2147483653" r:id="rId18"/>
    <p:sldLayoutId id="2147483654" r:id="rId19"/>
    <p:sldLayoutId id="2147483655" r:id="rId20"/>
    <p:sldLayoutId id="2147483656" r:id="rId21"/>
    <p:sldLayoutId id="2147483657" r:id="rId22"/>
    <p:sldLayoutId id="2147483658" r:id="rId23"/>
    <p:sldLayoutId id="214748365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73E2-ABDC-34A8-9C8F-E401054A59E5}"/>
              </a:ext>
            </a:extLst>
          </p:cNvPr>
          <p:cNvSpPr>
            <a:spLocks noGrp="1"/>
          </p:cNvSpPr>
          <p:nvPr>
            <p:ph type="ctrTitle"/>
          </p:nvPr>
        </p:nvSpPr>
        <p:spPr/>
        <p:txBody>
          <a:bodyPr>
            <a:normAutofit fontScale="90000"/>
          </a:bodyPr>
          <a:lstStyle/>
          <a:p>
            <a:r>
              <a:rPr lang="en-US" dirty="0"/>
              <a:t>FinCEN’s Residential Real Estate Rule &amp; REALTORs</a:t>
            </a:r>
          </a:p>
        </p:txBody>
      </p:sp>
      <p:sp>
        <p:nvSpPr>
          <p:cNvPr id="3" name="Subtitle 2">
            <a:extLst>
              <a:ext uri="{FF2B5EF4-FFF2-40B4-BE49-F238E27FC236}">
                <a16:creationId xmlns:a16="http://schemas.microsoft.com/office/drawing/2014/main" id="{FAFCD060-34A8-52EA-16C8-323C99E92759}"/>
              </a:ext>
            </a:extLst>
          </p:cNvPr>
          <p:cNvSpPr>
            <a:spLocks noGrp="1"/>
          </p:cNvSpPr>
          <p:nvPr>
            <p:ph type="subTitle" idx="1"/>
          </p:nvPr>
        </p:nvSpPr>
        <p:spPr>
          <a:xfrm>
            <a:off x="617095" y="3809869"/>
            <a:ext cx="4695134" cy="1168400"/>
          </a:xfrm>
        </p:spPr>
        <p:txBody>
          <a:bodyPr>
            <a:normAutofit/>
          </a:bodyPr>
          <a:lstStyle/>
          <a:p>
            <a:r>
              <a:rPr lang="en-US" dirty="0"/>
              <a:t>It’s time to discuss federal requirements that will affect closings beginning December 1, 2025</a:t>
            </a:r>
          </a:p>
          <a:p>
            <a:endParaRPr lang="en-US" dirty="0"/>
          </a:p>
        </p:txBody>
      </p:sp>
    </p:spTree>
    <p:extLst>
      <p:ext uri="{BB962C8B-B14F-4D97-AF65-F5344CB8AC3E}">
        <p14:creationId xmlns:p14="http://schemas.microsoft.com/office/powerpoint/2010/main" val="283625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8B5E-6E4F-61B6-4A0D-1B257C244987}"/>
              </a:ext>
            </a:extLst>
          </p:cNvPr>
          <p:cNvSpPr>
            <a:spLocks noGrp="1"/>
          </p:cNvSpPr>
          <p:nvPr>
            <p:ph type="ctrTitle"/>
          </p:nvPr>
        </p:nvSpPr>
        <p:spPr>
          <a:xfrm>
            <a:off x="1930399" y="0"/>
            <a:ext cx="8331200" cy="2804583"/>
          </a:xfrm>
        </p:spPr>
        <p:txBody>
          <a:bodyPr/>
          <a:lstStyle/>
          <a:p>
            <a:r>
              <a:rPr lang="en-US" dirty="0"/>
              <a:t>This is Required.  No One Wants to Go to Jail.</a:t>
            </a:r>
          </a:p>
        </p:txBody>
      </p:sp>
      <p:graphicFrame>
        <p:nvGraphicFramePr>
          <p:cNvPr id="3" name="Table 2">
            <a:extLst>
              <a:ext uri="{FF2B5EF4-FFF2-40B4-BE49-F238E27FC236}">
                <a16:creationId xmlns:a16="http://schemas.microsoft.com/office/drawing/2014/main" id="{6E4C3826-3844-7150-532B-0132DF4C1812}"/>
              </a:ext>
            </a:extLst>
          </p:cNvPr>
          <p:cNvGraphicFramePr>
            <a:graphicFrameLocks noGrp="1"/>
          </p:cNvGraphicFramePr>
          <p:nvPr>
            <p:extLst>
              <p:ext uri="{D42A27DB-BD31-4B8C-83A1-F6EECF244321}">
                <p14:modId xmlns:p14="http://schemas.microsoft.com/office/powerpoint/2010/main" val="3987938484"/>
              </p:ext>
            </p:extLst>
          </p:nvPr>
        </p:nvGraphicFramePr>
        <p:xfrm>
          <a:off x="956127" y="2260299"/>
          <a:ext cx="10279743" cy="3291840"/>
        </p:xfrm>
        <a:graphic>
          <a:graphicData uri="http://schemas.openxmlformats.org/drawingml/2006/table">
            <a:tbl>
              <a:tblPr firstRow="1" bandRow="1">
                <a:tableStyleId>{5C22544A-7EE6-4342-B048-85BDC9FD1C3A}</a:tableStyleId>
              </a:tblPr>
              <a:tblGrid>
                <a:gridCol w="3426581">
                  <a:extLst>
                    <a:ext uri="{9D8B030D-6E8A-4147-A177-3AD203B41FA5}">
                      <a16:colId xmlns:a16="http://schemas.microsoft.com/office/drawing/2014/main" val="2046506227"/>
                    </a:ext>
                  </a:extLst>
                </a:gridCol>
                <a:gridCol w="3426581">
                  <a:extLst>
                    <a:ext uri="{9D8B030D-6E8A-4147-A177-3AD203B41FA5}">
                      <a16:colId xmlns:a16="http://schemas.microsoft.com/office/drawing/2014/main" val="3078589073"/>
                    </a:ext>
                  </a:extLst>
                </a:gridCol>
                <a:gridCol w="3426581">
                  <a:extLst>
                    <a:ext uri="{9D8B030D-6E8A-4147-A177-3AD203B41FA5}">
                      <a16:colId xmlns:a16="http://schemas.microsoft.com/office/drawing/2014/main" val="2642570760"/>
                    </a:ext>
                  </a:extLst>
                </a:gridCol>
              </a:tblGrid>
              <a:tr h="914400">
                <a:tc>
                  <a:txBody>
                    <a:bodyPr/>
                    <a:lstStyle/>
                    <a:p>
                      <a:r>
                        <a:rPr lang="en-US" dirty="0"/>
                        <a:t>Mens Rea</a:t>
                      </a:r>
                    </a:p>
                  </a:txBody>
                  <a:tcPr/>
                </a:tc>
                <a:tc>
                  <a:txBody>
                    <a:bodyPr/>
                    <a:lstStyle/>
                    <a:p>
                      <a:r>
                        <a:rPr lang="en-US" dirty="0"/>
                        <a:t>Fine or Penalty?</a:t>
                      </a:r>
                    </a:p>
                  </a:txBody>
                  <a:tcPr/>
                </a:tc>
                <a:tc>
                  <a:txBody>
                    <a:bodyPr/>
                    <a:lstStyle/>
                    <a:p>
                      <a:r>
                        <a:rPr lang="en-US" dirty="0"/>
                        <a:t>Criminal?</a:t>
                      </a:r>
                    </a:p>
                  </a:txBody>
                  <a:tcPr/>
                </a:tc>
                <a:extLst>
                  <a:ext uri="{0D108BD9-81ED-4DB2-BD59-A6C34878D82A}">
                    <a16:rowId xmlns:a16="http://schemas.microsoft.com/office/drawing/2014/main" val="4086540019"/>
                  </a:ext>
                </a:extLst>
              </a:tr>
              <a:tr h="914400">
                <a:tc>
                  <a:txBody>
                    <a:bodyPr/>
                    <a:lstStyle/>
                    <a:p>
                      <a:r>
                        <a:rPr lang="en-US" dirty="0"/>
                        <a:t>Negligent?</a:t>
                      </a:r>
                    </a:p>
                  </a:txBody>
                  <a:tcPr/>
                </a:tc>
                <a:tc>
                  <a:txBody>
                    <a:bodyPr/>
                    <a:lstStyle/>
                    <a:p>
                      <a:r>
                        <a:rPr lang="en-US" dirty="0"/>
                        <a:t>Not more than $1,394 per violation; up to $108,489 for a pattern</a:t>
                      </a:r>
                    </a:p>
                  </a:txBody>
                  <a:tcPr/>
                </a:tc>
                <a:tc>
                  <a:txBody>
                    <a:bodyPr/>
                    <a:lstStyle/>
                    <a:p>
                      <a:r>
                        <a:rPr lang="en-US" dirty="0"/>
                        <a:t>No</a:t>
                      </a:r>
                    </a:p>
                  </a:txBody>
                  <a:tcPr/>
                </a:tc>
                <a:extLst>
                  <a:ext uri="{0D108BD9-81ED-4DB2-BD59-A6C34878D82A}">
                    <a16:rowId xmlns:a16="http://schemas.microsoft.com/office/drawing/2014/main" val="3937278044"/>
                  </a:ext>
                </a:extLst>
              </a:tr>
              <a:tr h="914400">
                <a:tc>
                  <a:txBody>
                    <a:bodyPr/>
                    <a:lstStyle/>
                    <a:p>
                      <a:r>
                        <a:rPr lang="en-US" dirty="0"/>
                        <a:t>Willful?</a:t>
                      </a:r>
                    </a:p>
                  </a:txBody>
                  <a:tcPr/>
                </a:tc>
                <a:tc>
                  <a:txBody>
                    <a:bodyPr/>
                    <a:lstStyle/>
                    <a:p>
                      <a:r>
                        <a:rPr lang="en-US" dirty="0"/>
                        <a:t>Criminal – up to $250,000</a:t>
                      </a:r>
                    </a:p>
                    <a:p>
                      <a:r>
                        <a:rPr lang="en-US" dirty="0"/>
                        <a:t>Civil – Not more than the greater amount involved in the transaction (not to exceed $278,937) or $69,733</a:t>
                      </a:r>
                    </a:p>
                  </a:txBody>
                  <a:tcPr/>
                </a:tc>
                <a:tc>
                  <a:txBody>
                    <a:bodyPr/>
                    <a:lstStyle/>
                    <a:p>
                      <a:r>
                        <a:rPr lang="en-US" dirty="0"/>
                        <a:t>Yes, up to five years in prison</a:t>
                      </a:r>
                    </a:p>
                  </a:txBody>
                  <a:tcPr/>
                </a:tc>
                <a:extLst>
                  <a:ext uri="{0D108BD9-81ED-4DB2-BD59-A6C34878D82A}">
                    <a16:rowId xmlns:a16="http://schemas.microsoft.com/office/drawing/2014/main" val="3035833630"/>
                  </a:ext>
                </a:extLst>
              </a:tr>
            </a:tbl>
          </a:graphicData>
        </a:graphic>
      </p:graphicFrame>
    </p:spTree>
    <p:extLst>
      <p:ext uri="{BB962C8B-B14F-4D97-AF65-F5344CB8AC3E}">
        <p14:creationId xmlns:p14="http://schemas.microsoft.com/office/powerpoint/2010/main" val="94062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439FC-F8E8-2C0E-CAA0-C8811CD5BDE2}"/>
              </a:ext>
            </a:extLst>
          </p:cNvPr>
          <p:cNvSpPr>
            <a:spLocks noGrp="1"/>
          </p:cNvSpPr>
          <p:nvPr>
            <p:ph type="ctrTitle"/>
          </p:nvPr>
        </p:nvSpPr>
        <p:spPr/>
        <p:txBody>
          <a:bodyPr/>
          <a:lstStyle/>
          <a:p>
            <a:r>
              <a:rPr lang="en-US" dirty="0"/>
              <a:t>How Can We Work Together to Make this SMOOTHER?</a:t>
            </a:r>
          </a:p>
        </p:txBody>
      </p:sp>
      <p:sp>
        <p:nvSpPr>
          <p:cNvPr id="3" name="Text Placeholder 2">
            <a:extLst>
              <a:ext uri="{FF2B5EF4-FFF2-40B4-BE49-F238E27FC236}">
                <a16:creationId xmlns:a16="http://schemas.microsoft.com/office/drawing/2014/main" id="{C7F3ADB9-6B97-CE3D-CB34-DF4F3A439F83}"/>
              </a:ext>
            </a:extLst>
          </p:cNvPr>
          <p:cNvSpPr>
            <a:spLocks noGrp="1"/>
          </p:cNvSpPr>
          <p:nvPr>
            <p:ph type="body" sz="quarter" idx="10"/>
          </p:nvPr>
        </p:nvSpPr>
        <p:spPr>
          <a:xfrm>
            <a:off x="6851664" y="1080876"/>
            <a:ext cx="4726565" cy="4696247"/>
          </a:xfrm>
        </p:spPr>
        <p:txBody>
          <a:bodyPr>
            <a:normAutofit fontScale="92500" lnSpcReduction="10000"/>
          </a:bodyPr>
          <a:lstStyle/>
          <a:p>
            <a:pPr marL="342900" indent="-342900">
              <a:buFont typeface="Arial" panose="020B0604020202020204" pitchFamily="34" charset="0"/>
              <a:buChar char="•"/>
            </a:pPr>
            <a:r>
              <a:rPr lang="en-US" sz="2400" dirty="0"/>
              <a:t>Ask Your Buyers At Contracting Whether an Entity or Trust Will Be Used</a:t>
            </a:r>
          </a:p>
          <a:p>
            <a:pPr marL="342900" indent="-342900">
              <a:buFont typeface="Arial" panose="020B0604020202020204" pitchFamily="34" charset="0"/>
              <a:buChar char="•"/>
            </a:pPr>
            <a:r>
              <a:rPr lang="en-US" sz="2400" dirty="0"/>
              <a:t>Tell Us at Order Entry</a:t>
            </a:r>
          </a:p>
          <a:p>
            <a:pPr marL="342900" indent="-342900">
              <a:buFont typeface="Arial" panose="020B0604020202020204" pitchFamily="34" charset="0"/>
              <a:buChar char="•"/>
            </a:pPr>
            <a:r>
              <a:rPr lang="en-US" sz="2400" dirty="0"/>
              <a:t>If a Buyer Changes Their Mind, Tell Us ASAP so Closing is NOT Delayed</a:t>
            </a:r>
          </a:p>
          <a:p>
            <a:pPr marL="342900" indent="-342900">
              <a:buFont typeface="Arial" panose="020B0604020202020204" pitchFamily="34" charset="0"/>
              <a:buChar char="•"/>
            </a:pPr>
            <a:r>
              <a:rPr lang="en-US" sz="2400" dirty="0"/>
              <a:t>If Your Buyer is Hesitant</a:t>
            </a:r>
          </a:p>
          <a:p>
            <a:pPr marL="647715" lvl="1" indent="-342900">
              <a:buFont typeface="Arial" panose="020B0604020202020204" pitchFamily="34" charset="0"/>
              <a:buChar char="•"/>
            </a:pPr>
            <a:r>
              <a:rPr lang="en-US" sz="2300" dirty="0">
                <a:latin typeface="Montserrat" pitchFamily="2" charset="77"/>
              </a:rPr>
              <a:t>Stopping Money-Laundering</a:t>
            </a:r>
          </a:p>
          <a:p>
            <a:pPr marL="647715" lvl="1" indent="-342900">
              <a:buFont typeface="Arial" panose="020B0604020202020204" pitchFamily="34" charset="0"/>
              <a:buChar char="•"/>
            </a:pPr>
            <a:r>
              <a:rPr lang="en-US" sz="2300" dirty="0">
                <a:latin typeface="Montserrat" pitchFamily="2" charset="77"/>
              </a:rPr>
              <a:t>Required by Federal Government</a:t>
            </a:r>
          </a:p>
          <a:p>
            <a:pPr marL="647715" lvl="1" indent="-342900">
              <a:buFont typeface="Arial" panose="020B0604020202020204" pitchFamily="34" charset="0"/>
              <a:buChar char="•"/>
            </a:pPr>
            <a:r>
              <a:rPr lang="en-US" sz="2300" dirty="0">
                <a:latin typeface="Montserrat" pitchFamily="2" charset="77"/>
              </a:rPr>
              <a:t>Information Obtained &amp; Stored Securely</a:t>
            </a:r>
          </a:p>
          <a:p>
            <a:pPr marL="647715" lvl="1" indent="-342900">
              <a:buFont typeface="Arial" panose="020B0604020202020204" pitchFamily="34" charset="0"/>
              <a:buChar char="•"/>
            </a:pPr>
            <a:r>
              <a:rPr lang="en-US" sz="2300" dirty="0">
                <a:latin typeface="Montserrat" pitchFamily="2" charset="77"/>
              </a:rPr>
              <a:t>Have Them Speak to Us About Processes</a:t>
            </a:r>
          </a:p>
          <a:p>
            <a:endParaRPr lang="en-US" dirty="0"/>
          </a:p>
        </p:txBody>
      </p:sp>
    </p:spTree>
    <p:extLst>
      <p:ext uri="{BB962C8B-B14F-4D97-AF65-F5344CB8AC3E}">
        <p14:creationId xmlns:p14="http://schemas.microsoft.com/office/powerpoint/2010/main" val="1082072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7FD1-A58D-AC27-3710-F56BED512C70}"/>
              </a:ext>
            </a:extLst>
          </p:cNvPr>
          <p:cNvSpPr>
            <a:spLocks noGrp="1"/>
          </p:cNvSpPr>
          <p:nvPr>
            <p:ph type="ctrTitle"/>
          </p:nvPr>
        </p:nvSpPr>
        <p:spPr/>
        <p:txBody>
          <a:bodyPr/>
          <a:lstStyle/>
          <a:p>
            <a:r>
              <a:rPr lang="en-US" dirty="0"/>
              <a:t>THANK YOU.</a:t>
            </a:r>
            <a:br>
              <a:rPr lang="en-US" dirty="0"/>
            </a:br>
            <a:br>
              <a:rPr lang="en-US" dirty="0"/>
            </a:br>
            <a:r>
              <a:rPr lang="en-US" dirty="0"/>
              <a:t>Questions?</a:t>
            </a:r>
          </a:p>
        </p:txBody>
      </p:sp>
    </p:spTree>
    <p:extLst>
      <p:ext uri="{BB962C8B-B14F-4D97-AF65-F5344CB8AC3E}">
        <p14:creationId xmlns:p14="http://schemas.microsoft.com/office/powerpoint/2010/main" val="97626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F836-70D6-3E3B-7D90-D30F54C48996}"/>
              </a:ext>
            </a:extLst>
          </p:cNvPr>
          <p:cNvSpPr>
            <a:spLocks noGrp="1"/>
          </p:cNvSpPr>
          <p:nvPr>
            <p:ph type="ctrTitle"/>
          </p:nvPr>
        </p:nvSpPr>
        <p:spPr/>
        <p:txBody>
          <a:bodyPr>
            <a:normAutofit fontScale="90000"/>
          </a:bodyPr>
          <a:lstStyle/>
          <a:p>
            <a:r>
              <a:rPr lang="en-US" dirty="0"/>
              <a:t>Agenda</a:t>
            </a:r>
          </a:p>
        </p:txBody>
      </p:sp>
      <p:sp>
        <p:nvSpPr>
          <p:cNvPr id="3" name="Text Placeholder 2">
            <a:extLst>
              <a:ext uri="{FF2B5EF4-FFF2-40B4-BE49-F238E27FC236}">
                <a16:creationId xmlns:a16="http://schemas.microsoft.com/office/drawing/2014/main" id="{FFDF09A3-C663-62D6-3DF3-A06290CF97FA}"/>
              </a:ext>
            </a:extLst>
          </p:cNvPr>
          <p:cNvSpPr>
            <a:spLocks noGrp="1"/>
          </p:cNvSpPr>
          <p:nvPr>
            <p:ph type="body" sz="quarter" idx="10"/>
          </p:nvPr>
        </p:nvSpPr>
        <p:spPr/>
        <p:txBody>
          <a:bodyPr/>
          <a:lstStyle/>
          <a:p>
            <a:pPr lvl="0"/>
            <a:r>
              <a:rPr lang="en-US" dirty="0"/>
              <a:t>Who is FinCEN?</a:t>
            </a:r>
          </a:p>
          <a:p>
            <a:pPr lvl="0"/>
            <a:r>
              <a:rPr lang="en-US" dirty="0"/>
              <a:t>What is the Residential Real Estate Rule?</a:t>
            </a:r>
          </a:p>
          <a:p>
            <a:pPr lvl="0"/>
            <a:r>
              <a:rPr lang="en-US" dirty="0"/>
              <a:t>What Will Be Required?</a:t>
            </a:r>
          </a:p>
          <a:p>
            <a:pPr lvl="0"/>
            <a:r>
              <a:rPr lang="en-US" dirty="0"/>
              <a:t>How Will This Affect Closing?</a:t>
            </a:r>
          </a:p>
          <a:p>
            <a:endParaRPr lang="en-US" dirty="0"/>
          </a:p>
        </p:txBody>
      </p:sp>
    </p:spTree>
    <p:extLst>
      <p:ext uri="{BB962C8B-B14F-4D97-AF65-F5344CB8AC3E}">
        <p14:creationId xmlns:p14="http://schemas.microsoft.com/office/powerpoint/2010/main" val="230515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842CD0-E4E0-84AC-0A0B-E963195AC608}"/>
              </a:ext>
            </a:extLst>
          </p:cNvPr>
          <p:cNvSpPr>
            <a:spLocks noGrp="1"/>
          </p:cNvSpPr>
          <p:nvPr>
            <p:ph type="ctrTitle"/>
          </p:nvPr>
        </p:nvSpPr>
        <p:spPr/>
        <p:txBody>
          <a:bodyPr>
            <a:normAutofit fontScale="90000"/>
          </a:bodyPr>
          <a:lstStyle/>
          <a:p>
            <a:r>
              <a:rPr lang="en-US" dirty="0"/>
              <a:t>FinCEN – Financial Crimes Enforcement Network</a:t>
            </a:r>
          </a:p>
        </p:txBody>
      </p:sp>
      <p:sp>
        <p:nvSpPr>
          <p:cNvPr id="5" name="Text Placeholder 4">
            <a:extLst>
              <a:ext uri="{FF2B5EF4-FFF2-40B4-BE49-F238E27FC236}">
                <a16:creationId xmlns:a16="http://schemas.microsoft.com/office/drawing/2014/main" id="{25F93DD1-3EE7-9720-4A7B-C6004622F9EF}"/>
              </a:ext>
            </a:extLst>
          </p:cNvPr>
          <p:cNvSpPr>
            <a:spLocks noGrp="1"/>
          </p:cNvSpPr>
          <p:nvPr>
            <p:ph type="body" sz="quarter" idx="10"/>
          </p:nvPr>
        </p:nvSpPr>
        <p:spPr/>
        <p:txBody>
          <a:bodyPr/>
          <a:lstStyle/>
          <a:p>
            <a:pPr lvl="0"/>
            <a:r>
              <a:rPr lang="en-US" dirty="0"/>
              <a:t>Created by Congress</a:t>
            </a:r>
          </a:p>
          <a:p>
            <a:pPr lvl="0"/>
            <a:r>
              <a:rPr lang="en-US" dirty="0"/>
              <a:t>Part of the Treasury Department</a:t>
            </a:r>
          </a:p>
          <a:p>
            <a:r>
              <a:rPr lang="en-US" dirty="0"/>
              <a:t>Mission:  “…to safeguard the system from illicit use, combat money laundering and its related crimes including terrorism, and promote national security through the strategic use of financial authorities and the collection, analysis, and dissemination of financial intelligence.”</a:t>
            </a:r>
          </a:p>
          <a:p>
            <a:r>
              <a:rPr lang="en-US" dirty="0"/>
              <a:t>Creates Rules Like Residential Real Estate Rule to Fulfill Mission</a:t>
            </a:r>
          </a:p>
          <a:p>
            <a:pPr lvl="0"/>
            <a:endParaRPr lang="en-US" dirty="0"/>
          </a:p>
          <a:p>
            <a:endParaRPr lang="en-US" dirty="0"/>
          </a:p>
        </p:txBody>
      </p:sp>
    </p:spTree>
    <p:extLst>
      <p:ext uri="{BB962C8B-B14F-4D97-AF65-F5344CB8AC3E}">
        <p14:creationId xmlns:p14="http://schemas.microsoft.com/office/powerpoint/2010/main" val="2651877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99C04-D98F-DA5D-D723-29D2D51C2D52}"/>
              </a:ext>
            </a:extLst>
          </p:cNvPr>
          <p:cNvSpPr>
            <a:spLocks noGrp="1"/>
          </p:cNvSpPr>
          <p:nvPr>
            <p:ph type="ctrTitle"/>
          </p:nvPr>
        </p:nvSpPr>
        <p:spPr/>
        <p:txBody>
          <a:bodyPr/>
          <a:lstStyle/>
          <a:p>
            <a:r>
              <a:rPr lang="en-US" dirty="0"/>
              <a:t>What is a RRER?</a:t>
            </a:r>
          </a:p>
        </p:txBody>
      </p:sp>
      <p:sp>
        <p:nvSpPr>
          <p:cNvPr id="3" name="Text Placeholder 2">
            <a:extLst>
              <a:ext uri="{FF2B5EF4-FFF2-40B4-BE49-F238E27FC236}">
                <a16:creationId xmlns:a16="http://schemas.microsoft.com/office/drawing/2014/main" id="{D1DB99D6-2E9F-8CD4-CE76-CE50A983C0BD}"/>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Report of details of residential cash transactions to entities or trusts to FinCEN</a:t>
            </a:r>
          </a:p>
          <a:p>
            <a:pPr marL="342900" indent="-342900">
              <a:buFont typeface="Arial" panose="020B0604020202020204" pitchFamily="34" charset="0"/>
              <a:buChar char="•"/>
            </a:pPr>
            <a:r>
              <a:rPr lang="en-US" dirty="0"/>
              <a:t>Also includes transactions involving hard money/private lenders</a:t>
            </a:r>
          </a:p>
          <a:p>
            <a:endParaRPr lang="en-US" dirty="0"/>
          </a:p>
        </p:txBody>
      </p:sp>
      <p:pic>
        <p:nvPicPr>
          <p:cNvPr id="10" name="Picture Placeholder 9" descr="A close-up of a newspaper&#10;&#10;AI-generated content may be incorrect.">
            <a:extLst>
              <a:ext uri="{FF2B5EF4-FFF2-40B4-BE49-F238E27FC236}">
                <a16:creationId xmlns:a16="http://schemas.microsoft.com/office/drawing/2014/main" id="{C6133AF6-6FB3-DA65-8CB4-8919D67EFD3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5958" r="5958"/>
          <a:stretch>
            <a:fillRect/>
          </a:stretch>
        </p:blipFill>
        <p:spPr>
          <a:xfrm>
            <a:off x="615950" y="1241425"/>
            <a:ext cx="3843338" cy="5616575"/>
          </a:xfrm>
          <a:ln>
            <a:solidFill>
              <a:schemeClr val="tx1"/>
            </a:solidFill>
          </a:ln>
        </p:spPr>
      </p:pic>
    </p:spTree>
    <p:extLst>
      <p:ext uri="{BB962C8B-B14F-4D97-AF65-F5344CB8AC3E}">
        <p14:creationId xmlns:p14="http://schemas.microsoft.com/office/powerpoint/2010/main" val="192769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CC2A-CD43-9CA0-9146-988EEF6D712D}"/>
              </a:ext>
            </a:extLst>
          </p:cNvPr>
          <p:cNvSpPr>
            <a:spLocks noGrp="1"/>
          </p:cNvSpPr>
          <p:nvPr>
            <p:ph type="ctrTitle"/>
          </p:nvPr>
        </p:nvSpPr>
        <p:spPr/>
        <p:txBody>
          <a:bodyPr/>
          <a:lstStyle/>
          <a:p>
            <a:r>
              <a:rPr lang="en-US" dirty="0"/>
              <a:t>What is the Purpose?</a:t>
            </a:r>
          </a:p>
        </p:txBody>
      </p:sp>
      <p:sp>
        <p:nvSpPr>
          <p:cNvPr id="3" name="Text Placeholder 2">
            <a:extLst>
              <a:ext uri="{FF2B5EF4-FFF2-40B4-BE49-F238E27FC236}">
                <a16:creationId xmlns:a16="http://schemas.microsoft.com/office/drawing/2014/main" id="{6BF07CDC-D925-519F-72BD-9194BFB7D2E9}"/>
              </a:ext>
            </a:extLst>
          </p:cNvPr>
          <p:cNvSpPr>
            <a:spLocks noGrp="1"/>
          </p:cNvSpPr>
          <p:nvPr>
            <p:ph type="body" sz="quarter" idx="10"/>
          </p:nvPr>
        </p:nvSpPr>
        <p:spPr>
          <a:xfrm>
            <a:off x="6817489" y="960699"/>
            <a:ext cx="4760741" cy="5116010"/>
          </a:xfrm>
        </p:spPr>
        <p:txBody>
          <a:bodyPr>
            <a:normAutofit fontScale="92500"/>
          </a:bodyPr>
          <a:lstStyle/>
          <a:p>
            <a:pPr marL="342900" indent="-342900">
              <a:buFont typeface="Arial" panose="020B0604020202020204" pitchFamily="34" charset="0"/>
              <a:buChar char="•"/>
            </a:pPr>
            <a:r>
              <a:rPr lang="en-US" dirty="0"/>
              <a:t>Money-laundering occurs in residential transactions that helps:</a:t>
            </a:r>
          </a:p>
          <a:p>
            <a:pPr marL="590565" lvl="1" indent="-285750">
              <a:buFont typeface="Arial" panose="020B0604020202020204" pitchFamily="34" charset="0"/>
              <a:buChar char="•"/>
            </a:pPr>
            <a:r>
              <a:rPr lang="en-US" sz="1800" dirty="0">
                <a:latin typeface="Montserrat" pitchFamily="2" charset="77"/>
              </a:rPr>
              <a:t>Terrorists</a:t>
            </a:r>
          </a:p>
          <a:p>
            <a:pPr marL="590565" lvl="1" indent="-285750">
              <a:buFont typeface="Arial" panose="020B0604020202020204" pitchFamily="34" charset="0"/>
              <a:buChar char="•"/>
            </a:pPr>
            <a:r>
              <a:rPr lang="en-US" sz="1800" dirty="0">
                <a:latin typeface="Montserrat" pitchFamily="2" charset="77"/>
              </a:rPr>
              <a:t>Drug Lords</a:t>
            </a:r>
          </a:p>
          <a:p>
            <a:pPr marL="342900" indent="-342900">
              <a:buFont typeface="Arial" panose="020B0604020202020204" pitchFamily="34" charset="0"/>
              <a:buChar char="•"/>
            </a:pPr>
            <a:r>
              <a:rPr lang="en-US" dirty="0"/>
              <a:t>Entities and Trusts identification in land records do not disclose who is the Beneficial Owner (the person who controls the money) unless a separate report is made</a:t>
            </a:r>
          </a:p>
          <a:p>
            <a:pPr marL="342900" indent="-342900">
              <a:buFont typeface="Arial" panose="020B0604020202020204" pitchFamily="34" charset="0"/>
              <a:buChar char="•"/>
            </a:pPr>
            <a:r>
              <a:rPr lang="en-US" dirty="0"/>
              <a:t>FinCEN wants to know the individual’s name because then </a:t>
            </a:r>
          </a:p>
          <a:p>
            <a:pPr marL="647715" lvl="1" indent="-342900">
              <a:buFont typeface="Arial" panose="020B0604020202020204" pitchFamily="34" charset="0"/>
              <a:buChar char="•"/>
            </a:pPr>
            <a:r>
              <a:rPr lang="en-US" sz="1900" dirty="0">
                <a:latin typeface="Montserrat" pitchFamily="2" charset="77"/>
              </a:rPr>
              <a:t>They can correlate to other data to stop money-laundering</a:t>
            </a:r>
          </a:p>
          <a:p>
            <a:pPr marL="647715" lvl="1" indent="-342900">
              <a:buFont typeface="Arial" panose="020B0604020202020204" pitchFamily="34" charset="0"/>
              <a:buChar char="•"/>
            </a:pPr>
            <a:r>
              <a:rPr lang="en-US" sz="1900" dirty="0">
                <a:latin typeface="Montserrat" pitchFamily="2" charset="77"/>
              </a:rPr>
              <a:t>Hopefully, money-launderers quit using the residential real estate market</a:t>
            </a:r>
          </a:p>
          <a:p>
            <a:endParaRPr lang="en-US" dirty="0"/>
          </a:p>
        </p:txBody>
      </p:sp>
    </p:spTree>
    <p:extLst>
      <p:ext uri="{BB962C8B-B14F-4D97-AF65-F5344CB8AC3E}">
        <p14:creationId xmlns:p14="http://schemas.microsoft.com/office/powerpoint/2010/main" val="342774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C510-A6EB-7D44-F340-716D046698AB}"/>
              </a:ext>
            </a:extLst>
          </p:cNvPr>
          <p:cNvSpPr>
            <a:spLocks noGrp="1"/>
          </p:cNvSpPr>
          <p:nvPr>
            <p:ph type="ctrTitle"/>
          </p:nvPr>
        </p:nvSpPr>
        <p:spPr/>
        <p:txBody>
          <a:bodyPr>
            <a:normAutofit fontScale="90000"/>
          </a:bodyPr>
          <a:lstStyle/>
          <a:p>
            <a:r>
              <a:rPr lang="en-US" dirty="0"/>
              <a:t>What Information is Required?</a:t>
            </a:r>
          </a:p>
        </p:txBody>
      </p:sp>
      <p:sp>
        <p:nvSpPr>
          <p:cNvPr id="3" name="Text Placeholder 2">
            <a:extLst>
              <a:ext uri="{FF2B5EF4-FFF2-40B4-BE49-F238E27FC236}">
                <a16:creationId xmlns:a16="http://schemas.microsoft.com/office/drawing/2014/main" id="{712B8047-3877-9E17-62A9-D11932B5ADA4}"/>
              </a:ext>
            </a:extLst>
          </p:cNvPr>
          <p:cNvSpPr>
            <a:spLocks noGrp="1"/>
          </p:cNvSpPr>
          <p:nvPr>
            <p:ph type="body" sz="quarter" idx="10"/>
          </p:nvPr>
        </p:nvSpPr>
        <p:spPr/>
        <p:txBody>
          <a:bodyPr/>
          <a:lstStyle/>
          <a:p>
            <a:r>
              <a:rPr lang="en-US" dirty="0"/>
              <a:t>Buyer – Entity/Trust Details and Identification of the Beneficial Owner including address, SSN, and/or Passport Number</a:t>
            </a:r>
          </a:p>
          <a:p>
            <a:r>
              <a:rPr lang="en-US" dirty="0"/>
              <a:t>Seller – Individual’s Information or if an entity or trust, information about the entity or trust and Beneficial Owner Information</a:t>
            </a:r>
          </a:p>
          <a:p>
            <a:r>
              <a:rPr lang="en-US" dirty="0"/>
              <a:t>Property Details</a:t>
            </a:r>
          </a:p>
          <a:p>
            <a:r>
              <a:rPr lang="en-US" dirty="0"/>
              <a:t>Banking Information for Buyers including Source of Funds</a:t>
            </a:r>
          </a:p>
          <a:p>
            <a:endParaRPr lang="en-US" dirty="0"/>
          </a:p>
        </p:txBody>
      </p:sp>
      <p:sp>
        <p:nvSpPr>
          <p:cNvPr id="5" name="TextBox 4">
            <a:extLst>
              <a:ext uri="{FF2B5EF4-FFF2-40B4-BE49-F238E27FC236}">
                <a16:creationId xmlns:a16="http://schemas.microsoft.com/office/drawing/2014/main" id="{FDED9EDD-03AA-9467-0B8B-A96B76D2997D}"/>
              </a:ext>
            </a:extLst>
          </p:cNvPr>
          <p:cNvSpPr txBox="1"/>
          <p:nvPr/>
        </p:nvSpPr>
        <p:spPr>
          <a:xfrm>
            <a:off x="2919714" y="5208796"/>
            <a:ext cx="6094070" cy="954107"/>
          </a:xfrm>
          <a:prstGeom prst="rect">
            <a:avLst/>
          </a:prstGeom>
          <a:noFill/>
        </p:spPr>
        <p:txBody>
          <a:bodyPr wrap="square">
            <a:spAutoFit/>
          </a:bodyPr>
          <a:lstStyle/>
          <a:p>
            <a:pPr marL="0" indent="0" algn="ctr">
              <a:buNone/>
            </a:pPr>
            <a:r>
              <a:rPr lang="en-US" sz="2800" b="1" i="1" dirty="0">
                <a:solidFill>
                  <a:srgbClr val="FF0000"/>
                </a:solidFill>
              </a:rPr>
              <a:t>REQUIRED:  Buyer and Seller Collection of Information Forms.</a:t>
            </a:r>
          </a:p>
        </p:txBody>
      </p:sp>
    </p:spTree>
    <p:extLst>
      <p:ext uri="{BB962C8B-B14F-4D97-AF65-F5344CB8AC3E}">
        <p14:creationId xmlns:p14="http://schemas.microsoft.com/office/powerpoint/2010/main" val="390299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CE01-F27F-4939-8D2A-4BB7843BF68E}"/>
              </a:ext>
            </a:extLst>
          </p:cNvPr>
          <p:cNvSpPr>
            <a:spLocks noGrp="1"/>
          </p:cNvSpPr>
          <p:nvPr>
            <p:ph type="ctrTitle"/>
          </p:nvPr>
        </p:nvSpPr>
        <p:spPr/>
        <p:txBody>
          <a:bodyPr>
            <a:normAutofit fontScale="90000"/>
          </a:bodyPr>
          <a:lstStyle/>
          <a:p>
            <a:r>
              <a:rPr lang="en-US" dirty="0"/>
              <a:t>How Will This Affect Closing?</a:t>
            </a:r>
          </a:p>
        </p:txBody>
      </p:sp>
      <p:sp>
        <p:nvSpPr>
          <p:cNvPr id="3" name="Text Placeholder 2">
            <a:extLst>
              <a:ext uri="{FF2B5EF4-FFF2-40B4-BE49-F238E27FC236}">
                <a16:creationId xmlns:a16="http://schemas.microsoft.com/office/drawing/2014/main" id="{F7EE5335-417F-550A-4370-5916F57264D6}"/>
              </a:ext>
            </a:extLst>
          </p:cNvPr>
          <p:cNvSpPr>
            <a:spLocks noGrp="1"/>
          </p:cNvSpPr>
          <p:nvPr>
            <p:ph type="body" sz="quarter" idx="10"/>
          </p:nvPr>
        </p:nvSpPr>
        <p:spPr/>
        <p:txBody>
          <a:bodyPr/>
          <a:lstStyle/>
          <a:p>
            <a:r>
              <a:rPr lang="en-US" dirty="0"/>
              <a:t>Buyers and Sellers will have to submit information to our agency (before closing, at closing, before closing will be scheduled) using (insert how you will obtain information - portal, fillable form, encrypted email, etc.)</a:t>
            </a:r>
          </a:p>
          <a:p>
            <a:r>
              <a:rPr lang="en-US" dirty="0"/>
              <a:t>This process will require Buyers and Sellers (or acceptable representatives to your agency) to certify the accuracy of the information in writing to (closer, FinCEN team lead, whomever)</a:t>
            </a:r>
          </a:p>
          <a:p>
            <a:r>
              <a:rPr lang="en-US" dirty="0"/>
              <a:t>After closing, our office will handle the filing with FinCEN</a:t>
            </a:r>
          </a:p>
          <a:p>
            <a:endParaRPr lang="en-US" dirty="0"/>
          </a:p>
        </p:txBody>
      </p:sp>
    </p:spTree>
    <p:extLst>
      <p:ext uri="{BB962C8B-B14F-4D97-AF65-F5344CB8AC3E}">
        <p14:creationId xmlns:p14="http://schemas.microsoft.com/office/powerpoint/2010/main" val="226495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EE0C6-9584-E9DB-5025-269DCA3248CF}"/>
              </a:ext>
            </a:extLst>
          </p:cNvPr>
          <p:cNvSpPr>
            <a:spLocks noGrp="1"/>
          </p:cNvSpPr>
          <p:nvPr>
            <p:ph type="ctrTitle"/>
          </p:nvPr>
        </p:nvSpPr>
        <p:spPr/>
        <p:txBody>
          <a:bodyPr>
            <a:normAutofit fontScale="90000"/>
          </a:bodyPr>
          <a:lstStyle/>
          <a:p>
            <a:r>
              <a:rPr lang="en-US" dirty="0"/>
              <a:t>Form Changes?</a:t>
            </a:r>
          </a:p>
        </p:txBody>
      </p:sp>
      <p:sp>
        <p:nvSpPr>
          <p:cNvPr id="3" name="Text Placeholder 2">
            <a:extLst>
              <a:ext uri="{FF2B5EF4-FFF2-40B4-BE49-F238E27FC236}">
                <a16:creationId xmlns:a16="http://schemas.microsoft.com/office/drawing/2014/main" id="{A61D819F-9080-0C0A-CC93-0A2E18A35C30}"/>
              </a:ext>
            </a:extLst>
          </p:cNvPr>
          <p:cNvSpPr>
            <a:spLocks noGrp="1"/>
          </p:cNvSpPr>
          <p:nvPr>
            <p:ph type="body" sz="quarter" idx="10"/>
          </p:nvPr>
        </p:nvSpPr>
        <p:spPr/>
        <p:txBody>
          <a:bodyPr/>
          <a:lstStyle/>
          <a:p>
            <a:r>
              <a:rPr lang="en-US" dirty="0"/>
              <a:t>Title Commitment -  Schedule B(</a:t>
            </a:r>
            <a:r>
              <a:rPr lang="en-US" dirty="0" err="1"/>
              <a:t>i</a:t>
            </a:r>
            <a:r>
              <a:rPr lang="en-US" dirty="0"/>
              <a:t>) will have a requirement to provide this information prior to or at closing.</a:t>
            </a:r>
          </a:p>
          <a:p>
            <a:endParaRPr lang="en-US" dirty="0"/>
          </a:p>
          <a:p>
            <a:r>
              <a:rPr lang="en-US" dirty="0"/>
              <a:t>What about your forms?  Consider changing standard Purchase Agreement Language to account for these changes so all REALTORs know the transaction could or will require FinCEN reporting.</a:t>
            </a:r>
          </a:p>
          <a:p>
            <a:endParaRPr lang="en-US" dirty="0"/>
          </a:p>
        </p:txBody>
      </p:sp>
    </p:spTree>
    <p:extLst>
      <p:ext uri="{BB962C8B-B14F-4D97-AF65-F5344CB8AC3E}">
        <p14:creationId xmlns:p14="http://schemas.microsoft.com/office/powerpoint/2010/main" val="229568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871B-7E1F-8E58-F6EA-F8651F215D35}"/>
              </a:ext>
            </a:extLst>
          </p:cNvPr>
          <p:cNvSpPr>
            <a:spLocks noGrp="1"/>
          </p:cNvSpPr>
          <p:nvPr>
            <p:ph type="ctrTitle"/>
          </p:nvPr>
        </p:nvSpPr>
        <p:spPr/>
        <p:txBody>
          <a:bodyPr/>
          <a:lstStyle/>
          <a:p>
            <a:r>
              <a:rPr lang="en-US" dirty="0"/>
              <a:t>Will there be charges?</a:t>
            </a:r>
          </a:p>
        </p:txBody>
      </p:sp>
      <p:sp>
        <p:nvSpPr>
          <p:cNvPr id="3" name="Text Placeholder 2">
            <a:extLst>
              <a:ext uri="{FF2B5EF4-FFF2-40B4-BE49-F238E27FC236}">
                <a16:creationId xmlns:a16="http://schemas.microsoft.com/office/drawing/2014/main" id="{6F4B252A-D11B-C551-6B64-BC38587A18E6}"/>
              </a:ext>
            </a:extLst>
          </p:cNvPr>
          <p:cNvSpPr>
            <a:spLocks noGrp="1"/>
          </p:cNvSpPr>
          <p:nvPr>
            <p:ph type="body" sz="quarter" idx="10"/>
          </p:nvPr>
        </p:nvSpPr>
        <p:spPr/>
        <p:txBody>
          <a:bodyPr/>
          <a:lstStyle/>
          <a:p>
            <a:r>
              <a:rPr lang="en-US" dirty="0"/>
              <a:t>For complying with FinCEN, the following charges will apply:</a:t>
            </a:r>
          </a:p>
          <a:p>
            <a:pPr lvl="1"/>
            <a:r>
              <a:rPr lang="en-US" dirty="0"/>
              <a:t>(Insert charges agency will assess to buyer)</a:t>
            </a:r>
          </a:p>
          <a:p>
            <a:pPr lvl="1"/>
            <a:r>
              <a:rPr lang="en-US" dirty="0"/>
              <a:t>(Rush charges?)</a:t>
            </a:r>
          </a:p>
          <a:p>
            <a:pPr lvl="1"/>
            <a:r>
              <a:rPr lang="en-US" dirty="0"/>
              <a:t>(Where will it appear on Settlement Statement)</a:t>
            </a:r>
          </a:p>
          <a:p>
            <a:endParaRPr lang="en-US" dirty="0"/>
          </a:p>
        </p:txBody>
      </p:sp>
    </p:spTree>
    <p:extLst>
      <p:ext uri="{BB962C8B-B14F-4D97-AF65-F5344CB8AC3E}">
        <p14:creationId xmlns:p14="http://schemas.microsoft.com/office/powerpoint/2010/main" val="821781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5DDAF7-FF5F-B741-B4F7-E5C2A9BF5329}" vid="{D13AF83D-9C61-394D-BE49-4333C0455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aef0657-e333-4150-8e7a-341deed1a5f8" xsi:nil="true"/>
    <Description0 xmlns="084db4d1-bdaf-4ad3-b002-8ebcceec0ed8" xsi:nil="true"/>
    <lcf76f155ced4ddcb4097134ff3c332f xmlns="084db4d1-bdaf-4ad3-b002-8ebcceec0ed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B8AFB4B4045241B8A43BCCB4A256AC" ma:contentTypeVersion="18" ma:contentTypeDescription="Create a new document." ma:contentTypeScope="" ma:versionID="d7ef273e23553a78775837d4b688c369">
  <xsd:schema xmlns:xsd="http://www.w3.org/2001/XMLSchema" xmlns:xs="http://www.w3.org/2001/XMLSchema" xmlns:p="http://schemas.microsoft.com/office/2006/metadata/properties" xmlns:ns2="084db4d1-bdaf-4ad3-b002-8ebcceec0ed8" xmlns:ns3="4aef0657-e333-4150-8e7a-341deed1a5f8" targetNamespace="http://schemas.microsoft.com/office/2006/metadata/properties" ma:root="true" ma:fieldsID="9b853fbbc7a9b8a800a9b612e898d99d" ns2:_="" ns3:_="">
    <xsd:import namespace="084db4d1-bdaf-4ad3-b002-8ebcceec0ed8"/>
    <xsd:import namespace="4aef0657-e333-4150-8e7a-341deed1a5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Description0"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db4d1-bdaf-4ad3-b002-8ebcceec0e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Description0" ma:index="13" nillable="true" ma:displayName="Description" ma:internalName="Description0">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cea12b2-7a11-4ae4-a8a5-5aadff2fa76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ef0657-e333-4150-8e7a-341deed1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68b7531-853d-406c-a40a-292beef6d41e}" ma:internalName="TaxCatchAll" ma:showField="CatchAllData" ma:web="4aef0657-e333-4150-8e7a-341deed1a5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24F109-3EA8-446F-B299-596758025AE6}">
  <ds:schemaRefs>
    <ds:schemaRef ds:uri="http://schemas.microsoft.com/sharepoint/v3/contenttype/forms"/>
  </ds:schemaRefs>
</ds:datastoreItem>
</file>

<file path=customXml/itemProps2.xml><?xml version="1.0" encoding="utf-8"?>
<ds:datastoreItem xmlns:ds="http://schemas.openxmlformats.org/officeDocument/2006/customXml" ds:itemID="{644A914A-AAB3-4BFA-8A82-266509B7803B}">
  <ds:schemaRefs>
    <ds:schemaRef ds:uri="http://schemas.microsoft.com/office/2006/metadata/properties"/>
    <ds:schemaRef ds:uri="http://schemas.microsoft.com/office/infopath/2007/PartnerControls"/>
    <ds:schemaRef ds:uri="4aef0657-e333-4150-8e7a-341deed1a5f8"/>
    <ds:schemaRef ds:uri="084db4d1-bdaf-4ad3-b002-8ebcceec0ed8"/>
  </ds:schemaRefs>
</ds:datastoreItem>
</file>

<file path=customXml/itemProps3.xml><?xml version="1.0" encoding="utf-8"?>
<ds:datastoreItem xmlns:ds="http://schemas.openxmlformats.org/officeDocument/2006/customXml" ds:itemID="{E1302373-6134-47E6-9381-E8F8795D1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db4d1-bdaf-4ad3-b002-8ebcceec0ed8"/>
    <ds:schemaRef ds:uri="4aef0657-e333-4150-8e7a-341deed1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45</TotalTime>
  <Words>617</Words>
  <Application>Microsoft Macintosh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Montserrat</vt:lpstr>
      <vt:lpstr>Office Theme</vt:lpstr>
      <vt:lpstr>FinCEN’s Residential Real Estate Rule &amp; REALTORs</vt:lpstr>
      <vt:lpstr>Agenda</vt:lpstr>
      <vt:lpstr>FinCEN – Financial Crimes Enforcement Network</vt:lpstr>
      <vt:lpstr>What is a RRER?</vt:lpstr>
      <vt:lpstr>What is the Purpose?</vt:lpstr>
      <vt:lpstr>What Information is Required?</vt:lpstr>
      <vt:lpstr>How Will This Affect Closing?</vt:lpstr>
      <vt:lpstr>Form Changes?</vt:lpstr>
      <vt:lpstr>Will there be charges?</vt:lpstr>
      <vt:lpstr>This is Required.  No One Wants to Go to Jail.</vt:lpstr>
      <vt:lpstr>How Can We Work Together to Make this SMOOTHER?</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Medendorp, Courtney</dc:creator>
  <cp:lastModifiedBy>Berg, Elizabeth</cp:lastModifiedBy>
  <cp:revision>3</cp:revision>
  <dcterms:created xsi:type="dcterms:W3CDTF">2025-05-13T16:51:48Z</dcterms:created>
  <dcterms:modified xsi:type="dcterms:W3CDTF">2025-05-31T12:24:12Z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0x01010062B8AFB4B4045241B8A43BCCB4A256AC</vt:lpwstr>
  </property>
</Properties>
</file>